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1" r:id="rId1"/>
  </p:sldMasterIdLst>
  <p:sldIdLst>
    <p:sldId id="256" r:id="rId2"/>
    <p:sldId id="257" r:id="rId3"/>
    <p:sldId id="258" r:id="rId4"/>
    <p:sldId id="260" r:id="rId5"/>
    <p:sldId id="261" r:id="rId6"/>
    <p:sldId id="263" r:id="rId7"/>
    <p:sldId id="264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00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10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EF0F5CB-1E3C-4943-84F5-B69E625D933D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35A66312-3C66-402D-8893-A4524F263C9D}">
      <dgm:prSet phldrT="[Text]"/>
      <dgm:spPr/>
      <dgm:t>
        <a:bodyPr/>
        <a:lstStyle/>
        <a:p>
          <a:r>
            <a:rPr lang="en-US" dirty="0" smtClean="0"/>
            <a:t>Visitor Optin</a:t>
          </a:r>
          <a:endParaRPr lang="en-US" dirty="0"/>
        </a:p>
      </dgm:t>
    </dgm:pt>
    <dgm:pt modelId="{7BB385AF-6CA9-41B9-9E59-AD523675359C}" type="parTrans" cxnId="{47DB588C-7787-4CFB-9684-56356A034D72}">
      <dgm:prSet/>
      <dgm:spPr/>
      <dgm:t>
        <a:bodyPr/>
        <a:lstStyle/>
        <a:p>
          <a:endParaRPr lang="en-US"/>
        </a:p>
      </dgm:t>
    </dgm:pt>
    <dgm:pt modelId="{3CED381B-C88C-442E-9248-95A1E1FC6BF7}" type="sibTrans" cxnId="{47DB588C-7787-4CFB-9684-56356A034D72}">
      <dgm:prSet/>
      <dgm:spPr/>
      <dgm:t>
        <a:bodyPr/>
        <a:lstStyle/>
        <a:p>
          <a:endParaRPr lang="en-US"/>
        </a:p>
      </dgm:t>
    </dgm:pt>
    <dgm:pt modelId="{E3190C6E-A48A-4C0F-B478-928A646575A1}">
      <dgm:prSet phldrT="[Text]"/>
      <dgm:spPr/>
      <dgm:t>
        <a:bodyPr/>
        <a:lstStyle/>
        <a:p>
          <a:r>
            <a:rPr lang="en-US" dirty="0" smtClean="0"/>
            <a:t>Subscriber List Builds</a:t>
          </a:r>
          <a:endParaRPr lang="en-US" dirty="0"/>
        </a:p>
      </dgm:t>
    </dgm:pt>
    <dgm:pt modelId="{870BADE3-DCB6-4DF8-805E-DE6DF7A24165}" type="parTrans" cxnId="{8B6A024E-8211-4DC8-8138-F90864F3D6FD}">
      <dgm:prSet/>
      <dgm:spPr/>
      <dgm:t>
        <a:bodyPr/>
        <a:lstStyle/>
        <a:p>
          <a:endParaRPr lang="en-US"/>
        </a:p>
      </dgm:t>
    </dgm:pt>
    <dgm:pt modelId="{7DA3F616-5B1B-4B0B-B68A-B660FF7EACBA}" type="sibTrans" cxnId="{8B6A024E-8211-4DC8-8138-F90864F3D6FD}">
      <dgm:prSet/>
      <dgm:spPr/>
      <dgm:t>
        <a:bodyPr/>
        <a:lstStyle/>
        <a:p>
          <a:endParaRPr lang="en-US"/>
        </a:p>
      </dgm:t>
    </dgm:pt>
    <dgm:pt modelId="{FDB3638F-ADB8-4F40-8E26-A6F3CE207B11}">
      <dgm:prSet phldrT="[Text]"/>
      <dgm:spPr/>
      <dgm:t>
        <a:bodyPr/>
        <a:lstStyle/>
        <a:p>
          <a:r>
            <a:rPr lang="en-US" dirty="0" smtClean="0"/>
            <a:t>Target With</a:t>
          </a:r>
          <a:br>
            <a:rPr lang="en-US" dirty="0" smtClean="0"/>
          </a:br>
          <a:r>
            <a:rPr lang="en-US" dirty="0" smtClean="0"/>
            <a:t>Desktop Notices</a:t>
          </a:r>
          <a:endParaRPr lang="en-US" dirty="0"/>
        </a:p>
      </dgm:t>
    </dgm:pt>
    <dgm:pt modelId="{241A4082-BFA3-46BD-83A4-9D5B84E350EB}" type="parTrans" cxnId="{5E083F2A-3712-49F4-A714-E05A92156C18}">
      <dgm:prSet/>
      <dgm:spPr/>
      <dgm:t>
        <a:bodyPr/>
        <a:lstStyle/>
        <a:p>
          <a:endParaRPr lang="en-US"/>
        </a:p>
      </dgm:t>
    </dgm:pt>
    <dgm:pt modelId="{62DC6F80-DF4F-4019-AA12-D3AB2B11FB09}" type="sibTrans" cxnId="{5E083F2A-3712-49F4-A714-E05A92156C18}">
      <dgm:prSet/>
      <dgm:spPr/>
      <dgm:t>
        <a:bodyPr/>
        <a:lstStyle/>
        <a:p>
          <a:endParaRPr lang="en-US"/>
        </a:p>
      </dgm:t>
    </dgm:pt>
    <dgm:pt modelId="{336EAA7F-CAA9-46B2-A0EC-E5542DA754E1}" type="pres">
      <dgm:prSet presAssocID="{7EF0F5CB-1E3C-4943-84F5-B69E625D933D}" presName="Name0" presStyleCnt="0">
        <dgm:presLayoutVars>
          <dgm:dir/>
          <dgm:resizeHandles val="exact"/>
        </dgm:presLayoutVars>
      </dgm:prSet>
      <dgm:spPr/>
    </dgm:pt>
    <dgm:pt modelId="{D4ECD200-246A-40E8-8AAE-81E88F5355FB}" type="pres">
      <dgm:prSet presAssocID="{35A66312-3C66-402D-8893-A4524F263C9D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250C3E1-E339-42C6-B83D-91819A7AD2AA}" type="pres">
      <dgm:prSet presAssocID="{3CED381B-C88C-442E-9248-95A1E1FC6BF7}" presName="sibTrans" presStyleLbl="sibTrans2D1" presStyleIdx="0" presStyleCnt="2"/>
      <dgm:spPr/>
      <dgm:t>
        <a:bodyPr/>
        <a:lstStyle/>
        <a:p>
          <a:endParaRPr lang="en-US"/>
        </a:p>
      </dgm:t>
    </dgm:pt>
    <dgm:pt modelId="{644904B9-36EB-48D6-B5BB-35170E058635}" type="pres">
      <dgm:prSet presAssocID="{3CED381B-C88C-442E-9248-95A1E1FC6BF7}" presName="connectorText" presStyleLbl="sibTrans2D1" presStyleIdx="0" presStyleCnt="2"/>
      <dgm:spPr/>
      <dgm:t>
        <a:bodyPr/>
        <a:lstStyle/>
        <a:p>
          <a:endParaRPr lang="en-US"/>
        </a:p>
      </dgm:t>
    </dgm:pt>
    <dgm:pt modelId="{161F13BD-979E-44DA-AC1A-261B063C72F5}" type="pres">
      <dgm:prSet presAssocID="{E3190C6E-A48A-4C0F-B478-928A646575A1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AA9E378-EFE6-4850-A185-F0EF873BC128}" type="pres">
      <dgm:prSet presAssocID="{7DA3F616-5B1B-4B0B-B68A-B660FF7EACBA}" presName="sibTrans" presStyleLbl="sibTrans2D1" presStyleIdx="1" presStyleCnt="2"/>
      <dgm:spPr/>
      <dgm:t>
        <a:bodyPr/>
        <a:lstStyle/>
        <a:p>
          <a:endParaRPr lang="en-US"/>
        </a:p>
      </dgm:t>
    </dgm:pt>
    <dgm:pt modelId="{C2580848-4DFD-4FA4-82F3-52008E191556}" type="pres">
      <dgm:prSet presAssocID="{7DA3F616-5B1B-4B0B-B68A-B660FF7EACBA}" presName="connectorText" presStyleLbl="sibTrans2D1" presStyleIdx="1" presStyleCnt="2"/>
      <dgm:spPr/>
      <dgm:t>
        <a:bodyPr/>
        <a:lstStyle/>
        <a:p>
          <a:endParaRPr lang="en-US"/>
        </a:p>
      </dgm:t>
    </dgm:pt>
    <dgm:pt modelId="{80469176-B5D3-4D36-93BB-1FA9A007147A}" type="pres">
      <dgm:prSet presAssocID="{FDB3638F-ADB8-4F40-8E26-A6F3CE207B11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D0B876D-0AE2-4447-9338-F7734ABA65AA}" type="presOf" srcId="{3CED381B-C88C-442E-9248-95A1E1FC6BF7}" destId="{6250C3E1-E339-42C6-B83D-91819A7AD2AA}" srcOrd="0" destOrd="0" presId="urn:microsoft.com/office/officeart/2005/8/layout/process1"/>
    <dgm:cxn modelId="{127959EB-A2F9-4E4D-A9C4-D132006D77A6}" type="presOf" srcId="{35A66312-3C66-402D-8893-A4524F263C9D}" destId="{D4ECD200-246A-40E8-8AAE-81E88F5355FB}" srcOrd="0" destOrd="0" presId="urn:microsoft.com/office/officeart/2005/8/layout/process1"/>
    <dgm:cxn modelId="{821105DD-8434-4131-90D1-63B641E35026}" type="presOf" srcId="{7DA3F616-5B1B-4B0B-B68A-B660FF7EACBA}" destId="{C2580848-4DFD-4FA4-82F3-52008E191556}" srcOrd="1" destOrd="0" presId="urn:microsoft.com/office/officeart/2005/8/layout/process1"/>
    <dgm:cxn modelId="{5E083F2A-3712-49F4-A714-E05A92156C18}" srcId="{7EF0F5CB-1E3C-4943-84F5-B69E625D933D}" destId="{FDB3638F-ADB8-4F40-8E26-A6F3CE207B11}" srcOrd="2" destOrd="0" parTransId="{241A4082-BFA3-46BD-83A4-9D5B84E350EB}" sibTransId="{62DC6F80-DF4F-4019-AA12-D3AB2B11FB09}"/>
    <dgm:cxn modelId="{47DB588C-7787-4CFB-9684-56356A034D72}" srcId="{7EF0F5CB-1E3C-4943-84F5-B69E625D933D}" destId="{35A66312-3C66-402D-8893-A4524F263C9D}" srcOrd="0" destOrd="0" parTransId="{7BB385AF-6CA9-41B9-9E59-AD523675359C}" sibTransId="{3CED381B-C88C-442E-9248-95A1E1FC6BF7}"/>
    <dgm:cxn modelId="{0E56EAFD-5254-4431-8292-8CD8B632FEC0}" type="presOf" srcId="{7DA3F616-5B1B-4B0B-B68A-B660FF7EACBA}" destId="{DAA9E378-EFE6-4850-A185-F0EF873BC128}" srcOrd="0" destOrd="0" presId="urn:microsoft.com/office/officeart/2005/8/layout/process1"/>
    <dgm:cxn modelId="{C1EABF93-F4D2-4D96-8A8C-DAE6E807D756}" type="presOf" srcId="{FDB3638F-ADB8-4F40-8E26-A6F3CE207B11}" destId="{80469176-B5D3-4D36-93BB-1FA9A007147A}" srcOrd="0" destOrd="0" presId="urn:microsoft.com/office/officeart/2005/8/layout/process1"/>
    <dgm:cxn modelId="{4B96EA91-B4A6-4F0E-80F1-B3A2020013B1}" type="presOf" srcId="{7EF0F5CB-1E3C-4943-84F5-B69E625D933D}" destId="{336EAA7F-CAA9-46B2-A0EC-E5542DA754E1}" srcOrd="0" destOrd="0" presId="urn:microsoft.com/office/officeart/2005/8/layout/process1"/>
    <dgm:cxn modelId="{8B6A024E-8211-4DC8-8138-F90864F3D6FD}" srcId="{7EF0F5CB-1E3C-4943-84F5-B69E625D933D}" destId="{E3190C6E-A48A-4C0F-B478-928A646575A1}" srcOrd="1" destOrd="0" parTransId="{870BADE3-DCB6-4DF8-805E-DE6DF7A24165}" sibTransId="{7DA3F616-5B1B-4B0B-B68A-B660FF7EACBA}"/>
    <dgm:cxn modelId="{1F9A8413-DEEA-4BC3-8661-2F681E1D8E06}" type="presOf" srcId="{3CED381B-C88C-442E-9248-95A1E1FC6BF7}" destId="{644904B9-36EB-48D6-B5BB-35170E058635}" srcOrd="1" destOrd="0" presId="urn:microsoft.com/office/officeart/2005/8/layout/process1"/>
    <dgm:cxn modelId="{6E46EED5-AD2C-42A6-8D31-31D534C22315}" type="presOf" srcId="{E3190C6E-A48A-4C0F-B478-928A646575A1}" destId="{161F13BD-979E-44DA-AC1A-261B063C72F5}" srcOrd="0" destOrd="0" presId="urn:microsoft.com/office/officeart/2005/8/layout/process1"/>
    <dgm:cxn modelId="{79FBB8A9-C19A-4EF4-99C9-A7AD5673F1FC}" type="presParOf" srcId="{336EAA7F-CAA9-46B2-A0EC-E5542DA754E1}" destId="{D4ECD200-246A-40E8-8AAE-81E88F5355FB}" srcOrd="0" destOrd="0" presId="urn:microsoft.com/office/officeart/2005/8/layout/process1"/>
    <dgm:cxn modelId="{999377F2-2F9A-488F-A963-877E9718547D}" type="presParOf" srcId="{336EAA7F-CAA9-46B2-A0EC-E5542DA754E1}" destId="{6250C3E1-E339-42C6-B83D-91819A7AD2AA}" srcOrd="1" destOrd="0" presId="urn:microsoft.com/office/officeart/2005/8/layout/process1"/>
    <dgm:cxn modelId="{50552BB7-C168-4D0A-9A1D-563D5E7F8E24}" type="presParOf" srcId="{6250C3E1-E339-42C6-B83D-91819A7AD2AA}" destId="{644904B9-36EB-48D6-B5BB-35170E058635}" srcOrd="0" destOrd="0" presId="urn:microsoft.com/office/officeart/2005/8/layout/process1"/>
    <dgm:cxn modelId="{34E3804A-FFE9-4F3C-8C0F-7508F81788C1}" type="presParOf" srcId="{336EAA7F-CAA9-46B2-A0EC-E5542DA754E1}" destId="{161F13BD-979E-44DA-AC1A-261B063C72F5}" srcOrd="2" destOrd="0" presId="urn:microsoft.com/office/officeart/2005/8/layout/process1"/>
    <dgm:cxn modelId="{DCF762CE-6A0C-494D-B40F-2447BDAC990D}" type="presParOf" srcId="{336EAA7F-CAA9-46B2-A0EC-E5542DA754E1}" destId="{DAA9E378-EFE6-4850-A185-F0EF873BC128}" srcOrd="3" destOrd="0" presId="urn:microsoft.com/office/officeart/2005/8/layout/process1"/>
    <dgm:cxn modelId="{1F2F52AD-8E7C-447C-AE45-D785169EEF90}" type="presParOf" srcId="{DAA9E378-EFE6-4850-A185-F0EF873BC128}" destId="{C2580848-4DFD-4FA4-82F3-52008E191556}" srcOrd="0" destOrd="0" presId="urn:microsoft.com/office/officeart/2005/8/layout/process1"/>
    <dgm:cxn modelId="{42057F4A-C9DC-4FA2-8E04-A3BD8B3DA271}" type="presParOf" srcId="{336EAA7F-CAA9-46B2-A0EC-E5542DA754E1}" destId="{80469176-B5D3-4D36-93BB-1FA9A007147A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4ECD200-246A-40E8-8AAE-81E88F5355FB}">
      <dsp:nvSpPr>
        <dsp:cNvPr id="0" name=""/>
        <dsp:cNvSpPr/>
      </dsp:nvSpPr>
      <dsp:spPr>
        <a:xfrm>
          <a:off x="8184" y="824270"/>
          <a:ext cx="2446351" cy="146781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Visitor Optin</a:t>
          </a:r>
          <a:endParaRPr lang="en-US" sz="2700" kern="1200" dirty="0"/>
        </a:p>
      </dsp:txBody>
      <dsp:txXfrm>
        <a:off x="51175" y="867261"/>
        <a:ext cx="2360369" cy="1381829"/>
      </dsp:txXfrm>
    </dsp:sp>
    <dsp:sp modelId="{6250C3E1-E339-42C6-B83D-91819A7AD2AA}">
      <dsp:nvSpPr>
        <dsp:cNvPr id="0" name=""/>
        <dsp:cNvSpPr/>
      </dsp:nvSpPr>
      <dsp:spPr>
        <a:xfrm>
          <a:off x="2699171" y="1254828"/>
          <a:ext cx="518626" cy="60669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100" kern="1200"/>
        </a:p>
      </dsp:txBody>
      <dsp:txXfrm>
        <a:off x="2699171" y="1376167"/>
        <a:ext cx="363038" cy="364017"/>
      </dsp:txXfrm>
    </dsp:sp>
    <dsp:sp modelId="{161F13BD-979E-44DA-AC1A-261B063C72F5}">
      <dsp:nvSpPr>
        <dsp:cNvPr id="0" name=""/>
        <dsp:cNvSpPr/>
      </dsp:nvSpPr>
      <dsp:spPr>
        <a:xfrm>
          <a:off x="3433077" y="824270"/>
          <a:ext cx="2446351" cy="146781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Subscriber List Builds</a:t>
          </a:r>
          <a:endParaRPr lang="en-US" sz="2700" kern="1200" dirty="0"/>
        </a:p>
      </dsp:txBody>
      <dsp:txXfrm>
        <a:off x="3476068" y="867261"/>
        <a:ext cx="2360369" cy="1381829"/>
      </dsp:txXfrm>
    </dsp:sp>
    <dsp:sp modelId="{DAA9E378-EFE6-4850-A185-F0EF873BC128}">
      <dsp:nvSpPr>
        <dsp:cNvPr id="0" name=""/>
        <dsp:cNvSpPr/>
      </dsp:nvSpPr>
      <dsp:spPr>
        <a:xfrm>
          <a:off x="6124064" y="1254828"/>
          <a:ext cx="518626" cy="60669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100" kern="1200"/>
        </a:p>
      </dsp:txBody>
      <dsp:txXfrm>
        <a:off x="6124064" y="1376167"/>
        <a:ext cx="363038" cy="364017"/>
      </dsp:txXfrm>
    </dsp:sp>
    <dsp:sp modelId="{80469176-B5D3-4D36-93BB-1FA9A007147A}">
      <dsp:nvSpPr>
        <dsp:cNvPr id="0" name=""/>
        <dsp:cNvSpPr/>
      </dsp:nvSpPr>
      <dsp:spPr>
        <a:xfrm>
          <a:off x="6857970" y="824270"/>
          <a:ext cx="2446351" cy="146781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Target With</a:t>
          </a:r>
          <a:br>
            <a:rPr lang="en-US" sz="2700" kern="1200" dirty="0" smtClean="0"/>
          </a:br>
          <a:r>
            <a:rPr lang="en-US" sz="2700" kern="1200" dirty="0" smtClean="0"/>
            <a:t>Desktop Notices</a:t>
          </a:r>
          <a:endParaRPr lang="en-US" sz="2700" kern="1200" dirty="0"/>
        </a:p>
      </dsp:txBody>
      <dsp:txXfrm>
        <a:off x="6900961" y="867261"/>
        <a:ext cx="2360369" cy="138182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74BBC-0BA8-4472-943C-105DF204B3F8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rapezoid 6"/>
          <p:cNvSpPr/>
          <p:nvPr/>
        </p:nvSpPr>
        <p:spPr bwMode="auto">
          <a:xfrm rot="5400000">
            <a:off x="-339926" y="4322806"/>
            <a:ext cx="1744652" cy="778589"/>
          </a:xfrm>
          <a:prstGeom prst="trapezoid">
            <a:avLst/>
          </a:pr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105" y="4529537"/>
            <a:ext cx="779767" cy="365125"/>
          </a:xfrm>
        </p:spPr>
        <p:txBody>
          <a:bodyPr/>
          <a:lstStyle/>
          <a:p>
            <a:fld id="{6B683C34-21C1-4A00-BD07-DC21A192B65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2677210"/>
      </p:ext>
    </p:extLst>
  </p:cSld>
  <p:clrMapOvr>
    <a:masterClrMapping/>
  </p:clrMapOvr>
  <p:timing>
    <p:tnLst>
      <p:par>
        <p:cTn id="1" dur="indefinite" restart="never" nodeType="tmRoot"/>
      </p:par>
    </p:tnLst>
  </p:timing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74BBC-0BA8-4472-943C-105DF204B3F8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B683C34-21C1-4A00-BD07-DC21A192B6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5531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74BBC-0BA8-4472-943C-105DF204B3F8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B683C34-21C1-4A00-BD07-DC21A192B657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154615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74BBC-0BA8-4472-943C-105DF204B3F8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B683C34-21C1-4A00-BD07-DC21A192B6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22829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74BBC-0BA8-4472-943C-105DF204B3F8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B683C34-21C1-4A00-BD07-DC21A192B657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812438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74BBC-0BA8-4472-943C-105DF204B3F8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B683C34-21C1-4A00-BD07-DC21A192B6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32751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74BBC-0BA8-4472-943C-105DF204B3F8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83C34-21C1-4A00-BD07-DC21A192B6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08581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74BBC-0BA8-4472-943C-105DF204B3F8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83C34-21C1-4A00-BD07-DC21A192B6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4092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74BBC-0BA8-4472-943C-105DF204B3F8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rot="16200000" flipV="1">
            <a:off x="26359" y="1026898"/>
            <a:ext cx="1020417" cy="735784"/>
          </a:xfrm>
          <a:prstGeom prst="trapezoid">
            <a:avLst/>
          </a:pr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4693" y="1212227"/>
            <a:ext cx="779767" cy="365125"/>
          </a:xfrm>
        </p:spPr>
        <p:txBody>
          <a:bodyPr/>
          <a:lstStyle/>
          <a:p>
            <a:fld id="{6B683C34-21C1-4A00-BD07-DC21A192B65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3294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74BBC-0BA8-4472-943C-105DF204B3F8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B683C34-21C1-4A00-BD07-DC21A192B6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616639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74BBC-0BA8-4472-943C-105DF204B3F8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B683C34-21C1-4A00-BD07-DC21A192B6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9939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74BBC-0BA8-4472-943C-105DF204B3F8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B683C34-21C1-4A00-BD07-DC21A192B6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0839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74BBC-0BA8-4472-943C-105DF204B3F8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83C34-21C1-4A00-BD07-DC21A192B6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22296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74BBC-0BA8-4472-943C-105DF204B3F8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83C34-21C1-4A00-BD07-DC21A192B6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8202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74BBC-0BA8-4472-943C-105DF204B3F8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83C34-21C1-4A00-BD07-DC21A192B6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39537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74BBC-0BA8-4472-943C-105DF204B3F8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B683C34-21C1-4A00-BD07-DC21A192B6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92170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 flipV="1">
            <a:off x="91440" y="0"/>
            <a:ext cx="2851516" cy="1669773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6213055"/>
            <a:ext cx="2356674" cy="640198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174BBC-0BA8-4472-943C-105DF204B3F8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6B683C34-21C1-4A00-BD07-DC21A192B6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5574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2" r:id="rId1"/>
    <p:sldLayoutId id="2147483793" r:id="rId2"/>
    <p:sldLayoutId id="2147483794" r:id="rId3"/>
    <p:sldLayoutId id="2147483795" r:id="rId4"/>
    <p:sldLayoutId id="2147483796" r:id="rId5"/>
    <p:sldLayoutId id="2147483797" r:id="rId6"/>
    <p:sldLayoutId id="2147483798" r:id="rId7"/>
    <p:sldLayoutId id="2147483799" r:id="rId8"/>
    <p:sldLayoutId id="2147483800" r:id="rId9"/>
    <p:sldLayoutId id="2147483801" r:id="rId10"/>
    <p:sldLayoutId id="2147483802" r:id="rId11"/>
    <p:sldLayoutId id="2147483803" r:id="rId12"/>
    <p:sldLayoutId id="2147483804" r:id="rId13"/>
    <p:sldLayoutId id="2147483805" r:id="rId14"/>
    <p:sldLayoutId id="2147483806" r:id="rId15"/>
    <p:sldLayoutId id="2147483807" r:id="rId16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79165" y="3127549"/>
            <a:ext cx="8915399" cy="2262781"/>
          </a:xfrm>
        </p:spPr>
        <p:txBody>
          <a:bodyPr>
            <a:normAutofit/>
          </a:bodyPr>
          <a:lstStyle/>
          <a:p>
            <a:pPr algn="r"/>
            <a:r>
              <a:rPr lang="en-US" sz="4400" b="1" dirty="0" smtClean="0"/>
              <a:t>Web Subscriber Program</a:t>
            </a:r>
            <a:endParaRPr lang="en-US" sz="44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79165" y="5390328"/>
            <a:ext cx="8915399" cy="1126283"/>
          </a:xfrm>
        </p:spPr>
        <p:txBody>
          <a:bodyPr/>
          <a:lstStyle/>
          <a:p>
            <a:pPr algn="r"/>
            <a:r>
              <a:rPr lang="en-US" b="1" dirty="0" smtClean="0"/>
              <a:t>This New Service Prompts Immediate Action From </a:t>
            </a:r>
            <a:r>
              <a:rPr lang="en-US" b="1" u="sng" dirty="0" smtClean="0"/>
              <a:t>Your</a:t>
            </a:r>
            <a:r>
              <a:rPr lang="en-US" b="1" dirty="0" smtClean="0"/>
              <a:t> </a:t>
            </a:r>
            <a:r>
              <a:rPr lang="en-US" b="1" dirty="0" smtClean="0"/>
              <a:t>Consumers</a:t>
            </a:r>
            <a:r>
              <a:rPr lang="en-US" b="1" dirty="0" smtClean="0"/>
              <a:t>…</a:t>
            </a:r>
            <a:endParaRPr lang="en-US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3838" y="555799"/>
            <a:ext cx="4572000" cy="25717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244711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Big Audience: Noisy Marketplace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9408520" cy="3777622"/>
          </a:xfrm>
        </p:spPr>
        <p:txBody>
          <a:bodyPr>
            <a:normAutofit/>
          </a:bodyPr>
          <a:lstStyle/>
          <a:p>
            <a:r>
              <a:rPr lang="en-US" sz="3200" b="1" dirty="0" smtClean="0"/>
              <a:t>A Costly Problem:</a:t>
            </a:r>
          </a:p>
          <a:p>
            <a:pPr lvl="1"/>
            <a:r>
              <a:rPr lang="en-US" sz="2800" dirty="0" smtClean="0"/>
              <a:t> Your Buyers Are Overwhelmed With Messages</a:t>
            </a:r>
          </a:p>
          <a:p>
            <a:pPr lvl="1"/>
            <a:r>
              <a:rPr lang="en-US" sz="2800" dirty="0"/>
              <a:t> </a:t>
            </a:r>
            <a:r>
              <a:rPr lang="en-US" sz="2800" dirty="0" smtClean="0"/>
              <a:t>People Become Deaf &amp; Blind To Promotions</a:t>
            </a:r>
          </a:p>
          <a:p>
            <a:pPr lvl="1"/>
            <a:r>
              <a:rPr lang="en-US" sz="2800" dirty="0"/>
              <a:t> </a:t>
            </a:r>
            <a:r>
              <a:rPr lang="en-US" sz="2800" dirty="0" smtClean="0"/>
              <a:t>Existing Methods Are Poorly Targeted</a:t>
            </a:r>
          </a:p>
          <a:p>
            <a:pPr lvl="1"/>
            <a:r>
              <a:rPr lang="en-US" sz="2800" dirty="0" smtClean="0"/>
              <a:t> Refined Targeting Is Usually Expensive</a:t>
            </a:r>
          </a:p>
          <a:p>
            <a:pPr marL="457200" lvl="1" indent="0">
              <a:buNone/>
            </a:pPr>
            <a:endParaRPr lang="en-US" sz="3000" dirty="0"/>
          </a:p>
        </p:txBody>
      </p:sp>
      <p:sp>
        <p:nvSpPr>
          <p:cNvPr id="4" name="TextBox 3"/>
          <p:cNvSpPr txBox="1"/>
          <p:nvPr/>
        </p:nvSpPr>
        <p:spPr>
          <a:xfrm>
            <a:off x="3109814" y="5680389"/>
            <a:ext cx="78779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i="1" dirty="0" smtClean="0">
                <a:solidFill>
                  <a:srgbClr val="002060"/>
                </a:solidFill>
              </a:rPr>
              <a:t>These Problems Lead To </a:t>
            </a:r>
            <a:br>
              <a:rPr lang="en-US" sz="2400" b="1" i="1" dirty="0" smtClean="0">
                <a:solidFill>
                  <a:srgbClr val="002060"/>
                </a:solidFill>
              </a:rPr>
            </a:br>
            <a:r>
              <a:rPr lang="en-US" sz="2400" b="1" i="1" u="sng" dirty="0" smtClean="0">
                <a:solidFill>
                  <a:srgbClr val="002060"/>
                </a:solidFill>
              </a:rPr>
              <a:t>Extreme Amounts</a:t>
            </a:r>
            <a:r>
              <a:rPr lang="en-US" sz="2400" b="1" i="1" dirty="0" smtClean="0">
                <a:solidFill>
                  <a:srgbClr val="002060"/>
                </a:solidFill>
              </a:rPr>
              <a:t> of Lost Revenue</a:t>
            </a:r>
            <a:endParaRPr lang="en-US" sz="2400" b="1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7619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Make Them Take Notice: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1" y="2133600"/>
            <a:ext cx="9462745" cy="3777622"/>
          </a:xfrm>
        </p:spPr>
        <p:txBody>
          <a:bodyPr>
            <a:normAutofit/>
          </a:bodyPr>
          <a:lstStyle/>
          <a:p>
            <a:r>
              <a:rPr lang="en-US" sz="3200" b="1" dirty="0" smtClean="0"/>
              <a:t> Create An Instant Relationship</a:t>
            </a:r>
          </a:p>
          <a:p>
            <a:pPr lvl="1"/>
            <a:r>
              <a:rPr lang="en-US" sz="2800" dirty="0" smtClean="0"/>
              <a:t> New Service: </a:t>
            </a:r>
            <a:r>
              <a:rPr lang="en-US" sz="2800" u="sng" dirty="0" smtClean="0"/>
              <a:t>Desktop Notifications</a:t>
            </a:r>
          </a:p>
          <a:p>
            <a:pPr lvl="2"/>
            <a:r>
              <a:rPr lang="en-US" sz="2600" dirty="0" smtClean="0"/>
              <a:t> Users Subscribe Right On Your Website</a:t>
            </a:r>
          </a:p>
          <a:p>
            <a:pPr lvl="2"/>
            <a:r>
              <a:rPr lang="en-US" sz="2600" dirty="0"/>
              <a:t> </a:t>
            </a:r>
            <a:r>
              <a:rPr lang="en-US" sz="2600" dirty="0" smtClean="0"/>
              <a:t>Only Targets Interested Prospects</a:t>
            </a:r>
          </a:p>
          <a:p>
            <a:pPr lvl="2"/>
            <a:r>
              <a:rPr lang="en-US" sz="2600" dirty="0"/>
              <a:t> </a:t>
            </a:r>
            <a:r>
              <a:rPr lang="en-US" sz="2600" dirty="0" smtClean="0"/>
              <a:t>Works With All Existing Technology</a:t>
            </a:r>
          </a:p>
          <a:p>
            <a:pPr lvl="3"/>
            <a:r>
              <a:rPr lang="en-US" sz="2600" dirty="0"/>
              <a:t> </a:t>
            </a:r>
            <a:r>
              <a:rPr lang="en-US" sz="2600" dirty="0" smtClean="0"/>
              <a:t>Web, Mobile Devices</a:t>
            </a:r>
          </a:p>
          <a:p>
            <a:pPr marL="457200" lvl="1" indent="0">
              <a:buNone/>
            </a:pPr>
            <a:endParaRPr lang="en-US" sz="2800" dirty="0" smtClean="0"/>
          </a:p>
          <a:p>
            <a:endParaRPr lang="en-US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3901550" y="5911222"/>
            <a:ext cx="78779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i="1" dirty="0" smtClean="0">
                <a:solidFill>
                  <a:srgbClr val="002060"/>
                </a:solidFill>
              </a:rPr>
              <a:t>Cut </a:t>
            </a:r>
            <a:r>
              <a:rPr lang="en-US" sz="2400" b="1" i="1" dirty="0" smtClean="0">
                <a:solidFill>
                  <a:srgbClr val="002060"/>
                </a:solidFill>
              </a:rPr>
              <a:t>Right Through The </a:t>
            </a:r>
            <a:r>
              <a:rPr lang="en-US" sz="2400" b="1" i="1" dirty="0" smtClean="0">
                <a:solidFill>
                  <a:srgbClr val="002060"/>
                </a:solidFill>
              </a:rPr>
              <a:t>Noise And</a:t>
            </a:r>
            <a:br>
              <a:rPr lang="en-US" sz="2400" b="1" i="1" dirty="0" smtClean="0">
                <a:solidFill>
                  <a:srgbClr val="002060"/>
                </a:solidFill>
              </a:rPr>
            </a:br>
            <a:r>
              <a:rPr lang="en-US" sz="2400" b="1" i="1" dirty="0" smtClean="0">
                <a:solidFill>
                  <a:srgbClr val="002060"/>
                </a:solidFill>
              </a:rPr>
              <a:t>Grow Your Memberships… </a:t>
            </a:r>
            <a:endParaRPr lang="en-US" sz="2400" b="1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9535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Desktop Notifications: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/>
              <a:t> </a:t>
            </a:r>
            <a:endParaRPr lang="en-US" sz="2800" dirty="0" smtClean="0"/>
          </a:p>
          <a:p>
            <a:pPr marL="457200" lvl="1" indent="0">
              <a:buNone/>
            </a:pPr>
            <a:endParaRPr lang="en-US" sz="2800" dirty="0" smtClean="0"/>
          </a:p>
          <a:p>
            <a:endParaRPr 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2768117" y="5495723"/>
            <a:ext cx="78779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i="1" dirty="0" smtClean="0">
                <a:solidFill>
                  <a:srgbClr val="002060"/>
                </a:solidFill>
              </a:rPr>
              <a:t>Buyers Are Coming To Expect New Features And React When Local Businesses Use Them…</a:t>
            </a:r>
            <a:endParaRPr lang="en-US" sz="2400" b="1" i="1" dirty="0">
              <a:solidFill>
                <a:srgbClr val="002060"/>
              </a:solidFill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3650086429"/>
              </p:ext>
            </p:extLst>
          </p:nvPr>
        </p:nvGraphicFramePr>
        <p:xfrm>
          <a:off x="1750743" y="1520642"/>
          <a:ext cx="9312507" cy="31163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89040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How It Works: 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/>
              <a:t> Uses Existing Website Traffic:</a:t>
            </a:r>
          </a:p>
          <a:p>
            <a:pPr lvl="1"/>
            <a:r>
              <a:rPr lang="en-US" sz="2800" dirty="0"/>
              <a:t> </a:t>
            </a:r>
            <a:r>
              <a:rPr lang="en-US" sz="2800" dirty="0" smtClean="0"/>
              <a:t>Build A Subscriber List In Weeks, Not Months </a:t>
            </a:r>
          </a:p>
          <a:p>
            <a:pPr lvl="1"/>
            <a:r>
              <a:rPr lang="en-US" sz="2800" dirty="0" smtClean="0"/>
              <a:t> Scheduled or Instant Notifications</a:t>
            </a:r>
          </a:p>
          <a:p>
            <a:pPr lvl="1"/>
            <a:r>
              <a:rPr lang="en-US" sz="2800" dirty="0"/>
              <a:t> </a:t>
            </a:r>
            <a:r>
              <a:rPr lang="en-US" sz="2800" dirty="0" smtClean="0"/>
              <a:t>Drive Traffic To Offers or In-Store Events</a:t>
            </a:r>
          </a:p>
          <a:p>
            <a:pPr lvl="1"/>
            <a:r>
              <a:rPr lang="en-US" sz="2800" dirty="0"/>
              <a:t> </a:t>
            </a:r>
            <a:r>
              <a:rPr lang="en-US" sz="2800" dirty="0" smtClean="0"/>
              <a:t>Highly Targeted To Interested Buyers</a:t>
            </a:r>
          </a:p>
          <a:p>
            <a:endParaRPr lang="en-US" sz="3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4308" y="5167321"/>
            <a:ext cx="3390476" cy="125714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6800" y="5257797"/>
            <a:ext cx="3419048" cy="10761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90758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62975" y="554536"/>
            <a:ext cx="8911687" cy="1280890"/>
          </a:xfrm>
        </p:spPr>
        <p:txBody>
          <a:bodyPr/>
          <a:lstStyle/>
          <a:p>
            <a:r>
              <a:rPr lang="en-US" b="1" dirty="0" smtClean="0"/>
              <a:t>Service Levels:</a:t>
            </a:r>
            <a:endParaRPr lang="en-US" b="1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4278335"/>
              </p:ext>
            </p:extLst>
          </p:nvPr>
        </p:nvGraphicFramePr>
        <p:xfrm>
          <a:off x="1473201" y="1289208"/>
          <a:ext cx="10350498" cy="4789737"/>
        </p:xfrm>
        <a:graphic>
          <a:graphicData uri="http://schemas.openxmlformats.org/drawingml/2006/table">
            <a:tbl>
              <a:tblPr firstRow="1" firstCol="1" bandRow="1">
                <a:tableStyleId>{69CF1AB2-1976-4502-BF36-3FF5EA218861}</a:tableStyleId>
              </a:tblPr>
              <a:tblGrid>
                <a:gridCol w="3130016"/>
                <a:gridCol w="3723692"/>
                <a:gridCol w="3496790"/>
              </a:tblGrid>
              <a:tr h="61893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u="sng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GOLD</a:t>
                      </a:r>
                      <a:endParaRPr lang="en-US" sz="24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u="sng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SILVER</a:t>
                      </a:r>
                      <a:endParaRPr lang="en-US" sz="24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u="sng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DIAMOND</a:t>
                      </a:r>
                      <a:endParaRPr lang="en-US" sz="24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61893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$500 Setup Fee</a:t>
                      </a:r>
                      <a:endParaRPr lang="en-US" sz="2400" b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$500 Setup Fee</a:t>
                      </a:r>
                      <a:endParaRPr lang="en-US" sz="2400" b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Setup Waived Fee</a:t>
                      </a:r>
                      <a:endParaRPr lang="en-US" sz="2400" b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67316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Account</a:t>
                      </a:r>
                      <a:br>
                        <a:rPr lang="en-US" sz="20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20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Creation</a:t>
                      </a:r>
                      <a:endParaRPr lang="en-US" sz="2400" b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 Package Gold</a:t>
                      </a:r>
                      <a:br>
                        <a:rPr lang="en-US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Services</a:t>
                      </a:r>
                      <a:endParaRPr lang="en-US" sz="2400" b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Gold &amp; Silver</a:t>
                      </a:r>
                      <a:br>
                        <a:rPr lang="en-US" sz="2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2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Services</a:t>
                      </a:r>
                      <a:endParaRPr lang="en-US" sz="2400" b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67316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Site Setup</a:t>
                      </a:r>
                      <a:br>
                        <a:rPr lang="en-US" sz="20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20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Support</a:t>
                      </a:r>
                      <a:endParaRPr lang="en-US" sz="2400" b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Self-Service</a:t>
                      </a:r>
                      <a:endParaRPr lang="en-US" sz="2400" b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Fully Managed</a:t>
                      </a:r>
                      <a:br>
                        <a:rPr lang="en-US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Account</a:t>
                      </a:r>
                      <a:endParaRPr lang="en-US" sz="2400" b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67316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Scheduled</a:t>
                      </a:r>
                      <a:endParaRPr lang="en-US" sz="2400" b="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Notices</a:t>
                      </a:r>
                      <a:endParaRPr lang="en-US" sz="2400" b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 Scheduled Notices</a:t>
                      </a:r>
                      <a:endParaRPr lang="en-US" sz="2400" b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Unlimited</a:t>
                      </a:r>
                      <a:br>
                        <a:rPr lang="en-US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Notifications</a:t>
                      </a:r>
                      <a:endParaRPr lang="en-US" sz="2400" b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67316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250</a:t>
                      </a:r>
                      <a:br>
                        <a:rPr lang="en-US" sz="20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20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Subscribers</a:t>
                      </a:r>
                      <a:endParaRPr lang="en-US" sz="2400" b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1000</a:t>
                      </a:r>
                      <a:br>
                        <a:rPr lang="en-US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Subscribers</a:t>
                      </a:r>
                      <a:endParaRPr lang="en-US" sz="2400" b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Unlimited</a:t>
                      </a:r>
                      <a:br>
                        <a:rPr lang="en-US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Subscribers</a:t>
                      </a:r>
                      <a:endParaRPr lang="en-US" sz="2400" b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85158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$197 Month</a:t>
                      </a:r>
                      <a:endParaRPr lang="en-US" sz="24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Or</a:t>
                      </a:r>
                      <a:endParaRPr lang="en-US" sz="24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$1,997 / Year</a:t>
                      </a:r>
                      <a:endParaRPr lang="en-US" sz="24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$497 / Month</a:t>
                      </a:r>
                      <a:endParaRPr lang="en-US" sz="24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Or</a:t>
                      </a:r>
                      <a:endParaRPr lang="en-US" sz="24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$1,997 / Year</a:t>
                      </a:r>
                      <a:endParaRPr lang="en-US" sz="24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$997 / Month</a:t>
                      </a:r>
                      <a:endParaRPr lang="en-US" sz="24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Or</a:t>
                      </a:r>
                      <a:endParaRPr lang="en-US" sz="24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$9,997 / Year</a:t>
                      </a:r>
                      <a:endParaRPr lang="en-US" sz="24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57667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Contact: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NAME</a:t>
            </a:r>
          </a:p>
          <a:p>
            <a:r>
              <a:rPr lang="en-US" sz="3200" dirty="0" smtClean="0"/>
              <a:t>TELEPHONE</a:t>
            </a:r>
          </a:p>
          <a:p>
            <a:r>
              <a:rPr lang="en-US" sz="3200" dirty="0" smtClean="0"/>
              <a:t>EMAIL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261352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278</TotalTime>
  <Words>233</Words>
  <Application>Microsoft Office PowerPoint</Application>
  <PresentationFormat>Widescreen</PresentationFormat>
  <Paragraphs>62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SimSun</vt:lpstr>
      <vt:lpstr>Arial</vt:lpstr>
      <vt:lpstr>Century Gothic</vt:lpstr>
      <vt:lpstr>Wingdings 3</vt:lpstr>
      <vt:lpstr>Wisp</vt:lpstr>
      <vt:lpstr>Web Subscriber Program</vt:lpstr>
      <vt:lpstr>Big Audience: Noisy Marketplace</vt:lpstr>
      <vt:lpstr>Make Them Take Notice:</vt:lpstr>
      <vt:lpstr>Desktop Notifications:</vt:lpstr>
      <vt:lpstr>How It Works: </vt:lpstr>
      <vt:lpstr>Service Levels:</vt:lpstr>
      <vt:lpstr>Contact: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Day Care Marketing Strategy</dc:title>
  <dc:creator>Lou Michaels</dc:creator>
  <cp:lastModifiedBy>luther landro</cp:lastModifiedBy>
  <cp:revision>29</cp:revision>
  <dcterms:created xsi:type="dcterms:W3CDTF">2015-09-01T19:04:08Z</dcterms:created>
  <dcterms:modified xsi:type="dcterms:W3CDTF">2016-05-05T18:47:17Z</dcterms:modified>
</cp:coreProperties>
</file>