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F0F5CB-1E3C-4943-84F5-B69E625D933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5A66312-3C66-402D-8893-A4524F263C9D}">
      <dgm:prSet phldrT="[Text]"/>
      <dgm:spPr/>
      <dgm:t>
        <a:bodyPr/>
        <a:lstStyle/>
        <a:p>
          <a:r>
            <a:rPr lang="en-US" dirty="0" smtClean="0"/>
            <a:t>Visitor Optin</a:t>
          </a:r>
          <a:endParaRPr lang="en-US" dirty="0"/>
        </a:p>
      </dgm:t>
    </dgm:pt>
    <dgm:pt modelId="{7BB385AF-6CA9-41B9-9E59-AD523675359C}" type="parTrans" cxnId="{47DB588C-7787-4CFB-9684-56356A034D72}">
      <dgm:prSet/>
      <dgm:spPr/>
      <dgm:t>
        <a:bodyPr/>
        <a:lstStyle/>
        <a:p>
          <a:endParaRPr lang="en-US"/>
        </a:p>
      </dgm:t>
    </dgm:pt>
    <dgm:pt modelId="{3CED381B-C88C-442E-9248-95A1E1FC6BF7}" type="sibTrans" cxnId="{47DB588C-7787-4CFB-9684-56356A034D72}">
      <dgm:prSet/>
      <dgm:spPr/>
      <dgm:t>
        <a:bodyPr/>
        <a:lstStyle/>
        <a:p>
          <a:endParaRPr lang="en-US"/>
        </a:p>
      </dgm:t>
    </dgm:pt>
    <dgm:pt modelId="{E3190C6E-A48A-4C0F-B478-928A646575A1}">
      <dgm:prSet phldrT="[Text]"/>
      <dgm:spPr/>
      <dgm:t>
        <a:bodyPr/>
        <a:lstStyle/>
        <a:p>
          <a:r>
            <a:rPr lang="en-US" dirty="0" smtClean="0"/>
            <a:t>Subscriber List Builds</a:t>
          </a:r>
          <a:endParaRPr lang="en-US" dirty="0"/>
        </a:p>
      </dgm:t>
    </dgm:pt>
    <dgm:pt modelId="{870BADE3-DCB6-4DF8-805E-DE6DF7A24165}" type="parTrans" cxnId="{8B6A024E-8211-4DC8-8138-F90864F3D6FD}">
      <dgm:prSet/>
      <dgm:spPr/>
      <dgm:t>
        <a:bodyPr/>
        <a:lstStyle/>
        <a:p>
          <a:endParaRPr lang="en-US"/>
        </a:p>
      </dgm:t>
    </dgm:pt>
    <dgm:pt modelId="{7DA3F616-5B1B-4B0B-B68A-B660FF7EACBA}" type="sibTrans" cxnId="{8B6A024E-8211-4DC8-8138-F90864F3D6FD}">
      <dgm:prSet/>
      <dgm:spPr/>
      <dgm:t>
        <a:bodyPr/>
        <a:lstStyle/>
        <a:p>
          <a:endParaRPr lang="en-US"/>
        </a:p>
      </dgm:t>
    </dgm:pt>
    <dgm:pt modelId="{FDB3638F-ADB8-4F40-8E26-A6F3CE207B11}">
      <dgm:prSet phldrT="[Text]"/>
      <dgm:spPr/>
      <dgm:t>
        <a:bodyPr/>
        <a:lstStyle/>
        <a:p>
          <a:r>
            <a:rPr lang="en-US" dirty="0" smtClean="0"/>
            <a:t>Target With</a:t>
          </a:r>
          <a:br>
            <a:rPr lang="en-US" dirty="0" smtClean="0"/>
          </a:br>
          <a:r>
            <a:rPr lang="en-US" dirty="0" smtClean="0"/>
            <a:t>Desktop Notices</a:t>
          </a:r>
          <a:endParaRPr lang="en-US" dirty="0"/>
        </a:p>
      </dgm:t>
    </dgm:pt>
    <dgm:pt modelId="{241A4082-BFA3-46BD-83A4-9D5B84E350EB}" type="parTrans" cxnId="{5E083F2A-3712-49F4-A714-E05A92156C18}">
      <dgm:prSet/>
      <dgm:spPr/>
      <dgm:t>
        <a:bodyPr/>
        <a:lstStyle/>
        <a:p>
          <a:endParaRPr lang="en-US"/>
        </a:p>
      </dgm:t>
    </dgm:pt>
    <dgm:pt modelId="{62DC6F80-DF4F-4019-AA12-D3AB2B11FB09}" type="sibTrans" cxnId="{5E083F2A-3712-49F4-A714-E05A92156C18}">
      <dgm:prSet/>
      <dgm:spPr/>
      <dgm:t>
        <a:bodyPr/>
        <a:lstStyle/>
        <a:p>
          <a:endParaRPr lang="en-US"/>
        </a:p>
      </dgm:t>
    </dgm:pt>
    <dgm:pt modelId="{336EAA7F-CAA9-46B2-A0EC-E5542DA754E1}" type="pres">
      <dgm:prSet presAssocID="{7EF0F5CB-1E3C-4943-84F5-B69E625D933D}" presName="Name0" presStyleCnt="0">
        <dgm:presLayoutVars>
          <dgm:dir/>
          <dgm:resizeHandles val="exact"/>
        </dgm:presLayoutVars>
      </dgm:prSet>
      <dgm:spPr/>
    </dgm:pt>
    <dgm:pt modelId="{D4ECD200-246A-40E8-8AAE-81E88F5355FB}" type="pres">
      <dgm:prSet presAssocID="{35A66312-3C66-402D-8893-A4524F263C9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50C3E1-E339-42C6-B83D-91819A7AD2AA}" type="pres">
      <dgm:prSet presAssocID="{3CED381B-C88C-442E-9248-95A1E1FC6BF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44904B9-36EB-48D6-B5BB-35170E058635}" type="pres">
      <dgm:prSet presAssocID="{3CED381B-C88C-442E-9248-95A1E1FC6BF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161F13BD-979E-44DA-AC1A-261B063C72F5}" type="pres">
      <dgm:prSet presAssocID="{E3190C6E-A48A-4C0F-B478-928A646575A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A9E378-EFE6-4850-A185-F0EF873BC128}" type="pres">
      <dgm:prSet presAssocID="{7DA3F616-5B1B-4B0B-B68A-B660FF7EACB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C2580848-4DFD-4FA4-82F3-52008E191556}" type="pres">
      <dgm:prSet presAssocID="{7DA3F616-5B1B-4B0B-B68A-B660FF7EACB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0469176-B5D3-4D36-93BB-1FA9A007147A}" type="pres">
      <dgm:prSet presAssocID="{FDB3638F-ADB8-4F40-8E26-A6F3CE207B1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0B876D-0AE2-4447-9338-F7734ABA65AA}" type="presOf" srcId="{3CED381B-C88C-442E-9248-95A1E1FC6BF7}" destId="{6250C3E1-E339-42C6-B83D-91819A7AD2AA}" srcOrd="0" destOrd="0" presId="urn:microsoft.com/office/officeart/2005/8/layout/process1"/>
    <dgm:cxn modelId="{127959EB-A2F9-4E4D-A9C4-D132006D77A6}" type="presOf" srcId="{35A66312-3C66-402D-8893-A4524F263C9D}" destId="{D4ECD200-246A-40E8-8AAE-81E88F5355FB}" srcOrd="0" destOrd="0" presId="urn:microsoft.com/office/officeart/2005/8/layout/process1"/>
    <dgm:cxn modelId="{821105DD-8434-4131-90D1-63B641E35026}" type="presOf" srcId="{7DA3F616-5B1B-4B0B-B68A-B660FF7EACBA}" destId="{C2580848-4DFD-4FA4-82F3-52008E191556}" srcOrd="1" destOrd="0" presId="urn:microsoft.com/office/officeart/2005/8/layout/process1"/>
    <dgm:cxn modelId="{5E083F2A-3712-49F4-A714-E05A92156C18}" srcId="{7EF0F5CB-1E3C-4943-84F5-B69E625D933D}" destId="{FDB3638F-ADB8-4F40-8E26-A6F3CE207B11}" srcOrd="2" destOrd="0" parTransId="{241A4082-BFA3-46BD-83A4-9D5B84E350EB}" sibTransId="{62DC6F80-DF4F-4019-AA12-D3AB2B11FB09}"/>
    <dgm:cxn modelId="{47DB588C-7787-4CFB-9684-56356A034D72}" srcId="{7EF0F5CB-1E3C-4943-84F5-B69E625D933D}" destId="{35A66312-3C66-402D-8893-A4524F263C9D}" srcOrd="0" destOrd="0" parTransId="{7BB385AF-6CA9-41B9-9E59-AD523675359C}" sibTransId="{3CED381B-C88C-442E-9248-95A1E1FC6BF7}"/>
    <dgm:cxn modelId="{0E56EAFD-5254-4431-8292-8CD8B632FEC0}" type="presOf" srcId="{7DA3F616-5B1B-4B0B-B68A-B660FF7EACBA}" destId="{DAA9E378-EFE6-4850-A185-F0EF873BC128}" srcOrd="0" destOrd="0" presId="urn:microsoft.com/office/officeart/2005/8/layout/process1"/>
    <dgm:cxn modelId="{C1EABF93-F4D2-4D96-8A8C-DAE6E807D756}" type="presOf" srcId="{FDB3638F-ADB8-4F40-8E26-A6F3CE207B11}" destId="{80469176-B5D3-4D36-93BB-1FA9A007147A}" srcOrd="0" destOrd="0" presId="urn:microsoft.com/office/officeart/2005/8/layout/process1"/>
    <dgm:cxn modelId="{4B96EA91-B4A6-4F0E-80F1-B3A2020013B1}" type="presOf" srcId="{7EF0F5CB-1E3C-4943-84F5-B69E625D933D}" destId="{336EAA7F-CAA9-46B2-A0EC-E5542DA754E1}" srcOrd="0" destOrd="0" presId="urn:microsoft.com/office/officeart/2005/8/layout/process1"/>
    <dgm:cxn modelId="{8B6A024E-8211-4DC8-8138-F90864F3D6FD}" srcId="{7EF0F5CB-1E3C-4943-84F5-B69E625D933D}" destId="{E3190C6E-A48A-4C0F-B478-928A646575A1}" srcOrd="1" destOrd="0" parTransId="{870BADE3-DCB6-4DF8-805E-DE6DF7A24165}" sibTransId="{7DA3F616-5B1B-4B0B-B68A-B660FF7EACBA}"/>
    <dgm:cxn modelId="{1F9A8413-DEEA-4BC3-8661-2F681E1D8E06}" type="presOf" srcId="{3CED381B-C88C-442E-9248-95A1E1FC6BF7}" destId="{644904B9-36EB-48D6-B5BB-35170E058635}" srcOrd="1" destOrd="0" presId="urn:microsoft.com/office/officeart/2005/8/layout/process1"/>
    <dgm:cxn modelId="{6E46EED5-AD2C-42A6-8D31-31D534C22315}" type="presOf" srcId="{E3190C6E-A48A-4C0F-B478-928A646575A1}" destId="{161F13BD-979E-44DA-AC1A-261B063C72F5}" srcOrd="0" destOrd="0" presId="urn:microsoft.com/office/officeart/2005/8/layout/process1"/>
    <dgm:cxn modelId="{79FBB8A9-C19A-4EF4-99C9-A7AD5673F1FC}" type="presParOf" srcId="{336EAA7F-CAA9-46B2-A0EC-E5542DA754E1}" destId="{D4ECD200-246A-40E8-8AAE-81E88F5355FB}" srcOrd="0" destOrd="0" presId="urn:microsoft.com/office/officeart/2005/8/layout/process1"/>
    <dgm:cxn modelId="{999377F2-2F9A-488F-A963-877E9718547D}" type="presParOf" srcId="{336EAA7F-CAA9-46B2-A0EC-E5542DA754E1}" destId="{6250C3E1-E339-42C6-B83D-91819A7AD2AA}" srcOrd="1" destOrd="0" presId="urn:microsoft.com/office/officeart/2005/8/layout/process1"/>
    <dgm:cxn modelId="{50552BB7-C168-4D0A-9A1D-563D5E7F8E24}" type="presParOf" srcId="{6250C3E1-E339-42C6-B83D-91819A7AD2AA}" destId="{644904B9-36EB-48D6-B5BB-35170E058635}" srcOrd="0" destOrd="0" presId="urn:microsoft.com/office/officeart/2005/8/layout/process1"/>
    <dgm:cxn modelId="{34E3804A-FFE9-4F3C-8C0F-7508F81788C1}" type="presParOf" srcId="{336EAA7F-CAA9-46B2-A0EC-E5542DA754E1}" destId="{161F13BD-979E-44DA-AC1A-261B063C72F5}" srcOrd="2" destOrd="0" presId="urn:microsoft.com/office/officeart/2005/8/layout/process1"/>
    <dgm:cxn modelId="{DCF762CE-6A0C-494D-B40F-2447BDAC990D}" type="presParOf" srcId="{336EAA7F-CAA9-46B2-A0EC-E5542DA754E1}" destId="{DAA9E378-EFE6-4850-A185-F0EF873BC128}" srcOrd="3" destOrd="0" presId="urn:microsoft.com/office/officeart/2005/8/layout/process1"/>
    <dgm:cxn modelId="{1F2F52AD-8E7C-447C-AE45-D785169EEF90}" type="presParOf" srcId="{DAA9E378-EFE6-4850-A185-F0EF873BC128}" destId="{C2580848-4DFD-4FA4-82F3-52008E191556}" srcOrd="0" destOrd="0" presId="urn:microsoft.com/office/officeart/2005/8/layout/process1"/>
    <dgm:cxn modelId="{42057F4A-C9DC-4FA2-8E04-A3BD8B3DA271}" type="presParOf" srcId="{336EAA7F-CAA9-46B2-A0EC-E5542DA754E1}" destId="{80469176-B5D3-4D36-93BB-1FA9A007147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CD200-246A-40E8-8AAE-81E88F5355FB}">
      <dsp:nvSpPr>
        <dsp:cNvPr id="0" name=""/>
        <dsp:cNvSpPr/>
      </dsp:nvSpPr>
      <dsp:spPr>
        <a:xfrm>
          <a:off x="8184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Visitor Optin</a:t>
          </a:r>
          <a:endParaRPr lang="en-US" sz="2700" kern="1200" dirty="0"/>
        </a:p>
      </dsp:txBody>
      <dsp:txXfrm>
        <a:off x="51175" y="867261"/>
        <a:ext cx="2360369" cy="1381829"/>
      </dsp:txXfrm>
    </dsp:sp>
    <dsp:sp modelId="{6250C3E1-E339-42C6-B83D-91819A7AD2AA}">
      <dsp:nvSpPr>
        <dsp:cNvPr id="0" name=""/>
        <dsp:cNvSpPr/>
      </dsp:nvSpPr>
      <dsp:spPr>
        <a:xfrm>
          <a:off x="2699171" y="1254828"/>
          <a:ext cx="518626" cy="6066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699171" y="1376167"/>
        <a:ext cx="363038" cy="364017"/>
      </dsp:txXfrm>
    </dsp:sp>
    <dsp:sp modelId="{161F13BD-979E-44DA-AC1A-261B063C72F5}">
      <dsp:nvSpPr>
        <dsp:cNvPr id="0" name=""/>
        <dsp:cNvSpPr/>
      </dsp:nvSpPr>
      <dsp:spPr>
        <a:xfrm>
          <a:off x="3433077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Subscriber List Builds</a:t>
          </a:r>
          <a:endParaRPr lang="en-US" sz="2700" kern="1200" dirty="0"/>
        </a:p>
      </dsp:txBody>
      <dsp:txXfrm>
        <a:off x="3476068" y="867261"/>
        <a:ext cx="2360369" cy="1381829"/>
      </dsp:txXfrm>
    </dsp:sp>
    <dsp:sp modelId="{DAA9E378-EFE6-4850-A185-F0EF873BC128}">
      <dsp:nvSpPr>
        <dsp:cNvPr id="0" name=""/>
        <dsp:cNvSpPr/>
      </dsp:nvSpPr>
      <dsp:spPr>
        <a:xfrm>
          <a:off x="6124064" y="1254828"/>
          <a:ext cx="518626" cy="6066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6124064" y="1376167"/>
        <a:ext cx="363038" cy="364017"/>
      </dsp:txXfrm>
    </dsp:sp>
    <dsp:sp modelId="{80469176-B5D3-4D36-93BB-1FA9A007147A}">
      <dsp:nvSpPr>
        <dsp:cNvPr id="0" name=""/>
        <dsp:cNvSpPr/>
      </dsp:nvSpPr>
      <dsp:spPr>
        <a:xfrm>
          <a:off x="6857970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Target With</a:t>
          </a:r>
          <a:br>
            <a:rPr lang="en-US" sz="2700" kern="1200" dirty="0" smtClean="0"/>
          </a:br>
          <a:r>
            <a:rPr lang="en-US" sz="2700" kern="1200" dirty="0" smtClean="0"/>
            <a:t>Desktop Notices</a:t>
          </a:r>
          <a:endParaRPr lang="en-US" sz="2700" kern="1200" dirty="0"/>
        </a:p>
      </dsp:txBody>
      <dsp:txXfrm>
        <a:off x="6900961" y="867261"/>
        <a:ext cx="2360369" cy="1381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rapezoid 6"/>
          <p:cNvSpPr/>
          <p:nvPr/>
        </p:nvSpPr>
        <p:spPr bwMode="auto">
          <a:xfrm rot="5400000">
            <a:off x="-339926" y="4322806"/>
            <a:ext cx="1744652" cy="778589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105" y="452953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677210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3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5461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82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1243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75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58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409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rot="16200000" flipV="1">
            <a:off x="26359" y="1026898"/>
            <a:ext cx="1020417" cy="735784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4693" y="121222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29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663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9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083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2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0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5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21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 flipV="1">
            <a:off x="91440" y="0"/>
            <a:ext cx="2851516" cy="1669773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6213055"/>
            <a:ext cx="2356674" cy="640198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7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9165" y="3127549"/>
            <a:ext cx="8915399" cy="2262781"/>
          </a:xfrm>
        </p:spPr>
        <p:txBody>
          <a:bodyPr>
            <a:normAutofit/>
          </a:bodyPr>
          <a:lstStyle/>
          <a:p>
            <a:pPr algn="r"/>
            <a:r>
              <a:rPr lang="en-US" sz="4400" b="1" dirty="0" smtClean="0"/>
              <a:t>Web Subscriber Program</a:t>
            </a:r>
            <a:endParaRPr lang="en-US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79165" y="5390328"/>
            <a:ext cx="8915399" cy="1126283"/>
          </a:xfrm>
        </p:spPr>
        <p:txBody>
          <a:bodyPr/>
          <a:lstStyle/>
          <a:p>
            <a:pPr algn="r"/>
            <a:r>
              <a:rPr lang="en-US" b="1" dirty="0" smtClean="0"/>
              <a:t>This New Service Prompts Immediate Action From </a:t>
            </a:r>
            <a:r>
              <a:rPr lang="en-US" b="1" u="sng" dirty="0" smtClean="0"/>
              <a:t>Your</a:t>
            </a:r>
            <a:r>
              <a:rPr lang="en-US" b="1" dirty="0" smtClean="0"/>
              <a:t> </a:t>
            </a:r>
            <a:r>
              <a:rPr lang="en-US" b="1" dirty="0" smtClean="0"/>
              <a:t>Patrons…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63" r="33333" b="11848"/>
          <a:stretch/>
        </p:blipFill>
        <p:spPr>
          <a:xfrm>
            <a:off x="6730312" y="314629"/>
            <a:ext cx="4563763" cy="30108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4471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Big Audience: Noisy Marketplace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9408520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A Costly Problem:</a:t>
            </a:r>
          </a:p>
          <a:p>
            <a:pPr lvl="1"/>
            <a:r>
              <a:rPr lang="en-US" sz="2800" dirty="0" smtClean="0"/>
              <a:t> Your </a:t>
            </a:r>
            <a:r>
              <a:rPr lang="en-US" sz="2800" dirty="0" smtClean="0"/>
              <a:t>Patrons Are </a:t>
            </a:r>
            <a:r>
              <a:rPr lang="en-US" sz="2800" dirty="0" smtClean="0"/>
              <a:t>Overwhelmed With Messages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People Become Deaf &amp; Blind To Promotions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Existing Methods Are Poorly Targeted</a:t>
            </a:r>
          </a:p>
          <a:p>
            <a:pPr lvl="1"/>
            <a:r>
              <a:rPr lang="en-US" sz="2800" dirty="0" smtClean="0"/>
              <a:t> Refined Targeting Is Usually Expensive</a:t>
            </a:r>
          </a:p>
          <a:p>
            <a:pPr marL="457200" lvl="1" indent="0">
              <a:buNone/>
            </a:pP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3109814" y="5680389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These Problems Lead To </a:t>
            </a:r>
            <a:br>
              <a:rPr lang="en-US" sz="2400" b="1" i="1" dirty="0" smtClean="0">
                <a:solidFill>
                  <a:srgbClr val="002060"/>
                </a:solidFill>
              </a:rPr>
            </a:br>
            <a:r>
              <a:rPr lang="en-US" sz="2400" b="1" i="1" u="sng" dirty="0" smtClean="0">
                <a:solidFill>
                  <a:srgbClr val="002060"/>
                </a:solidFill>
              </a:rPr>
              <a:t>Extreme Amounts</a:t>
            </a:r>
            <a:r>
              <a:rPr lang="en-US" sz="2400" b="1" i="1" dirty="0" smtClean="0">
                <a:solidFill>
                  <a:srgbClr val="002060"/>
                </a:solidFill>
              </a:rPr>
              <a:t> of Lost Revenue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1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Make Them Take Notice: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1" y="2133600"/>
            <a:ext cx="9462745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 Create An Instant Relationship</a:t>
            </a:r>
          </a:p>
          <a:p>
            <a:pPr lvl="1"/>
            <a:r>
              <a:rPr lang="en-US" sz="2800" dirty="0" smtClean="0"/>
              <a:t> New Service: </a:t>
            </a:r>
            <a:r>
              <a:rPr lang="en-US" sz="2800" u="sng" dirty="0" smtClean="0"/>
              <a:t>Desktop Notifications</a:t>
            </a:r>
          </a:p>
          <a:p>
            <a:pPr lvl="2"/>
            <a:r>
              <a:rPr lang="en-US" sz="2600" dirty="0" smtClean="0"/>
              <a:t> Users Subscribe Right On Your Website</a:t>
            </a:r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Only Targets Interested Prospects</a:t>
            </a:r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Works With All Existing Technology</a:t>
            </a:r>
          </a:p>
          <a:p>
            <a:pPr lvl="3"/>
            <a:r>
              <a:rPr lang="en-US" sz="2600" dirty="0"/>
              <a:t> </a:t>
            </a:r>
            <a:r>
              <a:rPr lang="en-US" sz="2600" dirty="0" smtClean="0"/>
              <a:t>Web, Mobile Devices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901550" y="5911222"/>
            <a:ext cx="7877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New Methods Cut Right Through The Noise… 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50" y="5287412"/>
            <a:ext cx="3400000" cy="1247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695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Desktop Notifications: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</a:t>
            </a:r>
            <a:endParaRPr lang="en-US" sz="2800" dirty="0" smtClean="0"/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768117" y="5495723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Consumers Expect </a:t>
            </a:r>
            <a:r>
              <a:rPr lang="en-US" sz="2400" b="1" i="1" dirty="0" smtClean="0">
                <a:solidFill>
                  <a:srgbClr val="002060"/>
                </a:solidFill>
              </a:rPr>
              <a:t>New Features </a:t>
            </a:r>
            <a:r>
              <a:rPr lang="en-US" sz="2400" b="1" i="1" dirty="0" smtClean="0">
                <a:solidFill>
                  <a:srgbClr val="002060"/>
                </a:solidFill>
              </a:rPr>
              <a:t>And</a:t>
            </a:r>
            <a:br>
              <a:rPr lang="en-US" sz="2400" b="1" i="1" dirty="0" smtClean="0">
                <a:solidFill>
                  <a:srgbClr val="002060"/>
                </a:solidFill>
              </a:rPr>
            </a:br>
            <a:r>
              <a:rPr lang="en-US" sz="2400" b="1" i="1" dirty="0" smtClean="0">
                <a:solidFill>
                  <a:srgbClr val="002060"/>
                </a:solidFill>
              </a:rPr>
              <a:t>They Respond When Venues Use </a:t>
            </a:r>
            <a:r>
              <a:rPr lang="en-US" sz="2400" b="1" i="1" dirty="0" smtClean="0">
                <a:solidFill>
                  <a:srgbClr val="002060"/>
                </a:solidFill>
              </a:rPr>
              <a:t>Them…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50086429"/>
              </p:ext>
            </p:extLst>
          </p:nvPr>
        </p:nvGraphicFramePr>
        <p:xfrm>
          <a:off x="1750743" y="1520642"/>
          <a:ext cx="9312507" cy="3116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904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It Works: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Uses Existing Website Traffic: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Build A Subscriber List In Weeks, Not Months </a:t>
            </a:r>
          </a:p>
          <a:p>
            <a:pPr lvl="1"/>
            <a:r>
              <a:rPr lang="en-US" sz="2800" dirty="0" smtClean="0"/>
              <a:t> Scheduled or Instant Notifications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Drive Traffic To Offers or In-Store Events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Highly Targeted To Interested Buyers</a:t>
            </a:r>
          </a:p>
          <a:p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320" y="5310767"/>
            <a:ext cx="3400000" cy="1076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075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975" y="554536"/>
            <a:ext cx="8911687" cy="1280890"/>
          </a:xfrm>
        </p:spPr>
        <p:txBody>
          <a:bodyPr/>
          <a:lstStyle/>
          <a:p>
            <a:r>
              <a:rPr lang="en-US" b="1" dirty="0" smtClean="0"/>
              <a:t>Service Levels:</a:t>
            </a:r>
            <a:endParaRPr lang="en-US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78335"/>
              </p:ext>
            </p:extLst>
          </p:nvPr>
        </p:nvGraphicFramePr>
        <p:xfrm>
          <a:off x="1473201" y="1289208"/>
          <a:ext cx="10350498" cy="4789737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3130016"/>
                <a:gridCol w="3723692"/>
                <a:gridCol w="3496790"/>
              </a:tblGrid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DIAMOND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Setup Waived Fee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Creation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Package Gold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 &amp; Silver</a:t>
                      </a:r>
                      <a:b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Setup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Self-Service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Fully Managed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Scheduled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Scheduled 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Notifications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51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$197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66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Contact: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NAME</a:t>
            </a:r>
          </a:p>
          <a:p>
            <a:r>
              <a:rPr lang="en-US" sz="3200" dirty="0" smtClean="0"/>
              <a:t>TELEPHONE</a:t>
            </a:r>
          </a:p>
          <a:p>
            <a:r>
              <a:rPr lang="en-US" sz="3200" dirty="0" smtClean="0"/>
              <a:t>EMAIL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6135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278</TotalTime>
  <Words>225</Words>
  <Application>Microsoft Office PowerPoint</Application>
  <PresentationFormat>Widescreen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Century Gothic</vt:lpstr>
      <vt:lpstr>Wingdings 3</vt:lpstr>
      <vt:lpstr>Wisp</vt:lpstr>
      <vt:lpstr>Web Subscriber Program</vt:lpstr>
      <vt:lpstr>Big Audience: Noisy Marketplace</vt:lpstr>
      <vt:lpstr>Make Them Take Notice:</vt:lpstr>
      <vt:lpstr>Desktop Notifications:</vt:lpstr>
      <vt:lpstr>How It Works: </vt:lpstr>
      <vt:lpstr>Service Levels:</vt:lpstr>
      <vt:lpstr>Contact: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Care Marketing Strategy</dc:title>
  <dc:creator>Lou Michaels</dc:creator>
  <cp:lastModifiedBy>luther landro</cp:lastModifiedBy>
  <cp:revision>29</cp:revision>
  <dcterms:created xsi:type="dcterms:W3CDTF">2015-09-01T19:04:08Z</dcterms:created>
  <dcterms:modified xsi:type="dcterms:W3CDTF">2016-05-05T18:43:59Z</dcterms:modified>
</cp:coreProperties>
</file>