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2"/>
  </p:sldMasterIdLst>
  <p:sldIdLst>
    <p:sldId id="257" r:id="rId3"/>
    <p:sldId id="258" r:id="rId4"/>
    <p:sldId id="259" r:id="rId5"/>
    <p:sldId id="266" r:id="rId6"/>
    <p:sldId id="262" r:id="rId7"/>
    <p:sldId id="260" r:id="rId8"/>
    <p:sldId id="261" r:id="rId9"/>
    <p:sldId id="263" r:id="rId10"/>
    <p:sldId id="267" r:id="rId11"/>
    <p:sldId id="269" r:id="rId12"/>
    <p:sldId id="264" r:id="rId13"/>
    <p:sldId id="265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The Digital Law Office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Online Marketing Strategies for Attorneys 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76" y="275457"/>
            <a:ext cx="2671736" cy="263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DIAMOND: Free Website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212263" cy="3777622"/>
          </a:xfrm>
        </p:spPr>
        <p:txBody>
          <a:bodyPr/>
          <a:lstStyle/>
          <a:p>
            <a:r>
              <a:rPr lang="en-US" dirty="0" smtClean="0"/>
              <a:t>Complete Lead Capture Website</a:t>
            </a:r>
          </a:p>
          <a:p>
            <a:pPr lvl="1"/>
            <a:r>
              <a:rPr lang="en-US" dirty="0" smtClean="0"/>
              <a:t> Customized For Your Practice</a:t>
            </a:r>
          </a:p>
          <a:p>
            <a:pPr lvl="1"/>
            <a:r>
              <a:rPr lang="en-US" dirty="0" smtClean="0"/>
              <a:t> Ranked For Your Service Area</a:t>
            </a:r>
          </a:p>
          <a:p>
            <a:r>
              <a:rPr lang="en-US" dirty="0" smtClean="0"/>
              <a:t>You Keep Every Lead</a:t>
            </a:r>
          </a:p>
          <a:p>
            <a:r>
              <a:rPr lang="en-US" dirty="0" smtClean="0"/>
              <a:t>Low Monthly Pricing</a:t>
            </a:r>
          </a:p>
          <a:p>
            <a:r>
              <a:rPr lang="en-US" dirty="0" smtClean="0"/>
              <a:t>Buy Out Options Available*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of Fees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 Website Upgrade Solution	(</a:t>
            </a:r>
            <a:r>
              <a:rPr lang="en-US" sz="2800" b="1" dirty="0" smtClean="0"/>
              <a:t>Silver</a:t>
            </a:r>
            <a:r>
              <a:rPr lang="en-US" sz="2800" dirty="0" smtClean="0"/>
              <a:t>)			</a:t>
            </a:r>
            <a:r>
              <a:rPr lang="en-US" sz="2800" dirty="0" smtClean="0"/>
              <a:t>$1997</a:t>
            </a:r>
            <a:endParaRPr lang="en-US" sz="2800" dirty="0" smtClean="0"/>
          </a:p>
          <a:p>
            <a:r>
              <a:rPr lang="en-US" sz="2800" dirty="0" smtClean="0"/>
              <a:t> Inbound </a:t>
            </a:r>
            <a:r>
              <a:rPr lang="en-US" sz="2800" dirty="0"/>
              <a:t>Lead Program	(</a:t>
            </a:r>
            <a:r>
              <a:rPr lang="en-US" sz="2800" b="1" dirty="0">
                <a:solidFill>
                  <a:srgbClr val="FFFF00"/>
                </a:solidFill>
              </a:rPr>
              <a:t>Gold</a:t>
            </a:r>
            <a:r>
              <a:rPr lang="en-US" sz="2800" dirty="0"/>
              <a:t>)				$Project</a:t>
            </a:r>
          </a:p>
          <a:p>
            <a:r>
              <a:rPr lang="en-US" sz="2800" dirty="0" smtClean="0"/>
              <a:t> Lead Subscription	(</a:t>
            </a:r>
            <a:r>
              <a:rPr lang="en-US" sz="2800" b="1" dirty="0" smtClean="0">
                <a:solidFill>
                  <a:schemeClr val="accent2"/>
                </a:solidFill>
              </a:rPr>
              <a:t>Diamond</a:t>
            </a:r>
            <a:r>
              <a:rPr lang="en-US" sz="2800" dirty="0" smtClean="0"/>
              <a:t>)				</a:t>
            </a:r>
            <a:r>
              <a:rPr lang="en-US" sz="2800" dirty="0" smtClean="0"/>
              <a:t>$597</a:t>
            </a:r>
            <a:r>
              <a:rPr lang="en-US" sz="2400" dirty="0" smtClean="0"/>
              <a:t>/</a:t>
            </a:r>
            <a:r>
              <a:rPr lang="en-US" sz="2400" dirty="0" err="1" smtClean="0"/>
              <a:t>mo</a:t>
            </a:r>
            <a:endParaRPr lang="en-US" sz="2400" dirty="0" smtClean="0"/>
          </a:p>
          <a:p>
            <a:r>
              <a:rPr lang="en-US" sz="2800" dirty="0" smtClean="0"/>
              <a:t> Search Engine Optimization					$749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Reputation Management						$1247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Social Media Content							$Project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263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811" y="2076450"/>
            <a:ext cx="9459913" cy="377762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u="sng" dirty="0" smtClean="0">
                <a:solidFill>
                  <a:schemeClr val="tx1"/>
                </a:solidFill>
              </a:rPr>
              <a:t>Choose Your Program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</a:schemeClr>
                </a:solidFill>
              </a:rPr>
              <a:t>SILVER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Updated Website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GOLD</a:t>
            </a:r>
            <a:r>
              <a:rPr lang="en-US" dirty="0" smtClean="0">
                <a:solidFill>
                  <a:schemeClr val="tx1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Lead Provisioning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DIAMOND</a:t>
            </a:r>
            <a:r>
              <a:rPr lang="en-US" dirty="0" smtClean="0">
                <a:solidFill>
                  <a:schemeClr val="tx1"/>
                </a:solidFill>
              </a:rPr>
              <a:t>: Lead Subscription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u="sng" dirty="0" smtClean="0">
                <a:solidFill>
                  <a:schemeClr val="tx1"/>
                </a:solidFill>
              </a:rPr>
              <a:t>Provide Business Details</a:t>
            </a:r>
          </a:p>
        </p:txBody>
      </p:sp>
    </p:spTree>
    <p:extLst>
      <p:ext uri="{BB962C8B-B14F-4D97-AF65-F5344CB8AC3E}">
        <p14:creationId xmlns:p14="http://schemas.microsoft.com/office/powerpoint/2010/main" val="163268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4221021" cy="377762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NAME</a:t>
            </a:r>
          </a:p>
          <a:p>
            <a:pPr marL="0" indent="0">
              <a:buNone/>
            </a:pPr>
            <a:r>
              <a:rPr lang="en-US" dirty="0" smtClean="0"/>
              <a:t>TELE</a:t>
            </a:r>
          </a:p>
          <a:p>
            <a:pPr marL="0" indent="0">
              <a:buNone/>
            </a:pPr>
            <a:r>
              <a:rPr lang="en-US" dirty="0" smtClean="0"/>
              <a:t>EMAIL</a:t>
            </a:r>
          </a:p>
          <a:p>
            <a:pPr marL="0" indent="0">
              <a:buNone/>
            </a:pPr>
            <a:r>
              <a:rPr lang="en-US" dirty="0" smtClean="0"/>
              <a:t>WEBSITE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283591" y="2133600"/>
            <a:ext cx="4221021" cy="3777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en-US" dirty="0" smtClean="0"/>
              <a:t>LOGO OR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Current Online Spaces Are Outdated</a:t>
            </a:r>
          </a:p>
          <a:p>
            <a:pPr lvl="1"/>
            <a:r>
              <a:rPr lang="en-US" dirty="0" smtClean="0"/>
              <a:t>Poor Lead Capture</a:t>
            </a:r>
          </a:p>
          <a:p>
            <a:pPr lvl="1"/>
            <a:r>
              <a:rPr lang="en-US" dirty="0" smtClean="0"/>
              <a:t>Not Mobile Friendly</a:t>
            </a:r>
          </a:p>
          <a:p>
            <a:pPr lvl="1"/>
            <a:r>
              <a:rPr lang="en-US" dirty="0" smtClean="0"/>
              <a:t>Poor Search Presence</a:t>
            </a:r>
          </a:p>
          <a:p>
            <a:r>
              <a:rPr lang="en-US" dirty="0" smtClean="0"/>
              <a:t>Third-Party Leads Are Expensive and Stale</a:t>
            </a:r>
          </a:p>
          <a:p>
            <a:pPr lvl="1"/>
            <a:r>
              <a:rPr lang="en-US" dirty="0" smtClean="0"/>
              <a:t>Leads Are Not Exclusive</a:t>
            </a:r>
          </a:p>
          <a:p>
            <a:pPr lvl="1"/>
            <a:r>
              <a:rPr lang="en-US" dirty="0" smtClean="0"/>
              <a:t>Unknown Lead Origin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5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Have Your Own Lead Capture System</a:t>
            </a:r>
          </a:p>
          <a:p>
            <a:r>
              <a:rPr lang="en-US" dirty="0" smtClean="0"/>
              <a:t> Update To Modern Marketing Solutions</a:t>
            </a:r>
          </a:p>
          <a:p>
            <a:r>
              <a:rPr lang="en-US" dirty="0" smtClean="0"/>
              <a:t> Own Effective Online Properties</a:t>
            </a:r>
          </a:p>
          <a:p>
            <a:r>
              <a:rPr lang="en-US" dirty="0"/>
              <a:t> </a:t>
            </a:r>
            <a:r>
              <a:rPr lang="en-US" dirty="0" smtClean="0"/>
              <a:t>Use Proven Search-Driven Tactics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455" y="4781644"/>
            <a:ext cx="2664157" cy="1776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764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Market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Your Customers:</a:t>
            </a:r>
          </a:p>
          <a:p>
            <a:pPr lvl="1"/>
            <a:r>
              <a:rPr lang="en-US" dirty="0" smtClean="0"/>
              <a:t> Search For Solutions To Problems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Vet Potential Solution Providers Via Google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Ask For Recommendation Via Social Media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66029" y="5308825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Booking The Client Often Depends On Being Visible, Recommended, and Perceived As A ‘Modern Expert’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All-in-One Program 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Lead Capture Package</a:t>
            </a:r>
          </a:p>
          <a:p>
            <a:r>
              <a:rPr lang="en-US" dirty="0"/>
              <a:t> </a:t>
            </a:r>
            <a:r>
              <a:rPr lang="en-US" dirty="0" smtClean="0"/>
              <a:t>Turn-Key Website Solutions</a:t>
            </a:r>
          </a:p>
          <a:p>
            <a:r>
              <a:rPr lang="en-US" dirty="0"/>
              <a:t> </a:t>
            </a:r>
            <a:r>
              <a:rPr lang="en-US" dirty="0" smtClean="0"/>
              <a:t>Local Search Engine Optimization</a:t>
            </a:r>
          </a:p>
          <a:p>
            <a:r>
              <a:rPr lang="en-US" dirty="0" smtClean="0"/>
              <a:t> Content Marketing Platform</a:t>
            </a:r>
          </a:p>
          <a:p>
            <a:r>
              <a:rPr lang="en-US" dirty="0" smtClean="0"/>
              <a:t> Video Marketing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7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Program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Always On Lead Capture</a:t>
            </a:r>
          </a:p>
          <a:p>
            <a:r>
              <a:rPr lang="en-US" dirty="0"/>
              <a:t> </a:t>
            </a:r>
            <a:r>
              <a:rPr lang="en-US" dirty="0" smtClean="0"/>
              <a:t>Instant Connections With Clients</a:t>
            </a:r>
          </a:p>
          <a:p>
            <a:r>
              <a:rPr lang="en-US" dirty="0"/>
              <a:t> </a:t>
            </a:r>
            <a:r>
              <a:rPr lang="en-US" dirty="0" smtClean="0"/>
              <a:t>Complete Control of Online Perception</a:t>
            </a:r>
          </a:p>
          <a:p>
            <a:r>
              <a:rPr lang="en-US" dirty="0"/>
              <a:t> </a:t>
            </a:r>
            <a:r>
              <a:rPr lang="en-US" dirty="0" smtClean="0"/>
              <a:t>Fresh Content = Higher Search Rank</a:t>
            </a:r>
          </a:p>
          <a:p>
            <a:pPr marL="0" indent="0">
              <a:buNone/>
            </a:pPr>
            <a:endParaRPr lang="en-US" b="1" dirty="0" smtClean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8603" y="5311057"/>
            <a:ext cx="6851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30% </a:t>
            </a:r>
            <a:r>
              <a:rPr lang="en-US" sz="2400" b="1" dirty="0" smtClean="0">
                <a:solidFill>
                  <a:srgbClr val="FFFF00"/>
                </a:solidFill>
              </a:rPr>
              <a:t>More </a:t>
            </a:r>
            <a:r>
              <a:rPr lang="en-US" sz="2400" b="1" dirty="0">
                <a:solidFill>
                  <a:srgbClr val="FFFF00"/>
                </a:solidFill>
              </a:rPr>
              <a:t>Cost Effective 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Than </a:t>
            </a:r>
            <a:r>
              <a:rPr lang="en-US" sz="2400" b="1" dirty="0">
                <a:solidFill>
                  <a:srgbClr val="FFFF00"/>
                </a:solidFill>
              </a:rPr>
              <a:t>Existing </a:t>
            </a:r>
            <a:r>
              <a:rPr lang="en-US" sz="2400" b="1" dirty="0" smtClean="0">
                <a:solidFill>
                  <a:srgbClr val="FFFF00"/>
                </a:solidFill>
              </a:rPr>
              <a:t>Marketing Systems</a:t>
            </a:r>
            <a:endParaRPr lang="en-US" sz="2400" b="1" dirty="0">
              <a:solidFill>
                <a:srgbClr val="FFFF00"/>
              </a:solidFill>
            </a:endParaRP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877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Built-In Lead Capture Form</a:t>
            </a:r>
          </a:p>
          <a:p>
            <a:r>
              <a:rPr lang="en-US" dirty="0"/>
              <a:t> </a:t>
            </a:r>
            <a:r>
              <a:rPr lang="en-US" dirty="0" smtClean="0"/>
              <a:t>Mobile-Ready Site Formats</a:t>
            </a:r>
          </a:p>
          <a:p>
            <a:r>
              <a:rPr lang="en-US" dirty="0"/>
              <a:t> </a:t>
            </a:r>
            <a:r>
              <a:rPr lang="en-US" dirty="0" smtClean="0"/>
              <a:t>Instant Content Publishing Platform</a:t>
            </a:r>
          </a:p>
          <a:p>
            <a:r>
              <a:rPr lang="en-US" dirty="0"/>
              <a:t> </a:t>
            </a:r>
            <a:r>
              <a:rPr lang="en-US" dirty="0" smtClean="0"/>
              <a:t>Easy to Deploy Landing Pages</a:t>
            </a:r>
          </a:p>
          <a:p>
            <a:r>
              <a:rPr lang="en-US" dirty="0"/>
              <a:t> </a:t>
            </a:r>
            <a:r>
              <a:rPr lang="en-US" dirty="0" smtClean="0"/>
              <a:t>Featured Staff Showcase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Roll-Out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12288" cy="37338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Lead Provisioning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Leads Delivered In &lt; Three Days</a:t>
            </a:r>
          </a:p>
          <a:p>
            <a:r>
              <a:rPr lang="en-US" dirty="0"/>
              <a:t> </a:t>
            </a:r>
            <a:r>
              <a:rPr lang="en-US" b="1" dirty="0" smtClean="0"/>
              <a:t>Website Upgrade Solution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Site Setup In </a:t>
            </a:r>
            <a:r>
              <a:rPr lang="en-US" dirty="0" smtClean="0"/>
              <a:t>One to Two Weeks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b="1" dirty="0" smtClean="0"/>
              <a:t>Lead Subscription</a:t>
            </a:r>
          </a:p>
          <a:p>
            <a:pPr lvl="1"/>
            <a:r>
              <a:rPr lang="en-US" dirty="0" smtClean="0"/>
              <a:t> Setup In 3 Days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988" y="4334155"/>
            <a:ext cx="2445244" cy="1989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68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Compliance With Advertising Rules</a:t>
            </a:r>
          </a:p>
          <a:p>
            <a:r>
              <a:rPr lang="en-US" dirty="0" smtClean="0"/>
              <a:t> Appropriate Language On Pages</a:t>
            </a:r>
          </a:p>
          <a:p>
            <a:r>
              <a:rPr lang="en-US" dirty="0"/>
              <a:t> </a:t>
            </a:r>
            <a:r>
              <a:rPr lang="en-US" dirty="0" smtClean="0"/>
              <a:t>Meets Requirements of </a:t>
            </a:r>
            <a:r>
              <a:rPr lang="en-US" dirty="0"/>
              <a:t>Jurisdiction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5" y="4283868"/>
            <a:ext cx="2771775" cy="2078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040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Chart14_16x9.potx" id="{CD7B4C86-DEF7-470C-B7B0-4F7878B48907}" vid="{A4FE9B1C-D233-4758-BD28-DB54E21BCD1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356D37-7903-48D1-97F9-D0A618E5C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Small business organizational chart (black, pink, widescreen)</Template>
  <TotalTime>0</TotalTime>
  <Words>309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Wisp</vt:lpstr>
      <vt:lpstr>The Digital Law Office</vt:lpstr>
      <vt:lpstr>Troubling Problems</vt:lpstr>
      <vt:lpstr>Simple Solutions</vt:lpstr>
      <vt:lpstr>Your Market</vt:lpstr>
      <vt:lpstr>All-in-One Program Levels</vt:lpstr>
      <vt:lpstr>Total Program Benefits</vt:lpstr>
      <vt:lpstr>Website Features</vt:lpstr>
      <vt:lpstr>Roll-Out Schedule</vt:lpstr>
      <vt:lpstr>Compliance</vt:lpstr>
      <vt:lpstr>DIAMOND: Free Website Option</vt:lpstr>
      <vt:lpstr>Schedule of Fees</vt:lpstr>
      <vt:lpstr>Getting Started</vt:lpstr>
      <vt:lpstr>Contact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2015-11-17T22:47:12Z</dcterms:created>
  <dcterms:modified xsi:type="dcterms:W3CDTF">2015-11-24T03:30:13Z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TC040014909991</vt:lpwstr>
  </property>
</Properties>
</file>