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87"/>
  </p:notesMasterIdLst>
  <p:sldIdLst>
    <p:sldId id="278" r:id="rId5"/>
    <p:sldId id="282" r:id="rId6"/>
    <p:sldId id="279" r:id="rId7"/>
    <p:sldId id="304" r:id="rId8"/>
    <p:sldId id="306" r:id="rId9"/>
    <p:sldId id="307" r:id="rId10"/>
    <p:sldId id="308" r:id="rId11"/>
    <p:sldId id="378" r:id="rId12"/>
    <p:sldId id="309" r:id="rId13"/>
    <p:sldId id="310" r:id="rId14"/>
    <p:sldId id="305" r:id="rId15"/>
    <p:sldId id="311" r:id="rId16"/>
    <p:sldId id="312" r:id="rId17"/>
    <p:sldId id="313" r:id="rId18"/>
    <p:sldId id="314" r:id="rId19"/>
    <p:sldId id="332" r:id="rId20"/>
    <p:sldId id="315" r:id="rId21"/>
    <p:sldId id="316" r:id="rId22"/>
    <p:sldId id="317" r:id="rId23"/>
    <p:sldId id="319" r:id="rId24"/>
    <p:sldId id="379" r:id="rId25"/>
    <p:sldId id="320" r:id="rId26"/>
    <p:sldId id="321" r:id="rId27"/>
    <p:sldId id="318" r:id="rId28"/>
    <p:sldId id="323" r:id="rId29"/>
    <p:sldId id="324" r:id="rId30"/>
    <p:sldId id="325" r:id="rId31"/>
    <p:sldId id="326" r:id="rId32"/>
    <p:sldId id="327" r:id="rId33"/>
    <p:sldId id="328" r:id="rId34"/>
    <p:sldId id="329" r:id="rId35"/>
    <p:sldId id="330" r:id="rId36"/>
    <p:sldId id="331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22" r:id="rId47"/>
    <p:sldId id="343" r:id="rId48"/>
    <p:sldId id="344" r:id="rId49"/>
    <p:sldId id="342" r:id="rId50"/>
    <p:sldId id="346" r:id="rId51"/>
    <p:sldId id="349" r:id="rId52"/>
    <p:sldId id="350" r:id="rId53"/>
    <p:sldId id="351" r:id="rId54"/>
    <p:sldId id="352" r:id="rId55"/>
    <p:sldId id="353" r:id="rId56"/>
    <p:sldId id="354" r:id="rId57"/>
    <p:sldId id="347" r:id="rId58"/>
    <p:sldId id="355" r:id="rId59"/>
    <p:sldId id="356" r:id="rId60"/>
    <p:sldId id="357" r:id="rId61"/>
    <p:sldId id="358" r:id="rId62"/>
    <p:sldId id="348" r:id="rId63"/>
    <p:sldId id="359" r:id="rId64"/>
    <p:sldId id="361" r:id="rId65"/>
    <p:sldId id="360" r:id="rId66"/>
    <p:sldId id="362" r:id="rId67"/>
    <p:sldId id="363" r:id="rId68"/>
    <p:sldId id="364" r:id="rId69"/>
    <p:sldId id="365" r:id="rId70"/>
    <p:sldId id="366" r:id="rId71"/>
    <p:sldId id="367" r:id="rId72"/>
    <p:sldId id="368" r:id="rId73"/>
    <p:sldId id="369" r:id="rId74"/>
    <p:sldId id="370" r:id="rId75"/>
    <p:sldId id="371" r:id="rId76"/>
    <p:sldId id="372" r:id="rId77"/>
    <p:sldId id="373" r:id="rId78"/>
    <p:sldId id="374" r:id="rId79"/>
    <p:sldId id="375" r:id="rId80"/>
    <p:sldId id="376" r:id="rId81"/>
    <p:sldId id="377" r:id="rId82"/>
    <p:sldId id="345" r:id="rId83"/>
    <p:sldId id="380" r:id="rId84"/>
    <p:sldId id="381" r:id="rId85"/>
    <p:sldId id="303" r:id="rId8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19" autoAdjust="0"/>
  </p:normalViewPr>
  <p:slideViewPr>
    <p:cSldViewPr snapToGrid="0">
      <p:cViewPr varScale="1">
        <p:scale>
          <a:sx n="80" d="100"/>
          <a:sy n="80" d="100"/>
        </p:scale>
        <p:origin x="96" y="49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heme" Target="theme/them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notesMaster" Target="notesMasters/notesMaster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D01546-198A-4195-BCF8-F0FF54C90E5E}" type="datetimeFigureOut">
              <a:rPr lang="en-US" smtClean="0"/>
              <a:t>12/20/2021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DE88F-1F85-4A27-9D34-D74A50E7B0DA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0918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05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7110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2741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83096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578475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47732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35708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72747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59933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4089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102826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3AEA074-24A7-4657-AE02-A51F68EA6AA2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92642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0746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9502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850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77529118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50925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6478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254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4865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40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205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1203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940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130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3556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056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12/20/2021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89783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4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3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6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jpg"/><Relationship Id="rId4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landroinnercircle.com/support/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uncheye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hyperlink" Target="https://udimi.com/" TargetMode="Externa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B8F8C599-7224-4A1E-8D51-998707D05BE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 useBgFill="1">
        <p:nvSpPr>
          <p:cNvPr id="125" name="Freeform 5">
            <a:extLst>
              <a:ext uri="{FF2B5EF4-FFF2-40B4-BE49-F238E27FC236}">
                <a16:creationId xmlns:a16="http://schemas.microsoft.com/office/drawing/2014/main" id="{608EAA06-5488-416B-B2B2-E552130110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2271651" y="1762886"/>
            <a:ext cx="7656919" cy="3332229"/>
          </a:xfrm>
          <a:custGeom>
            <a:avLst/>
            <a:gdLst>
              <a:gd name="T0" fmla="*/ 1577 w 1601"/>
              <a:gd name="T1" fmla="*/ 0 h 696"/>
              <a:gd name="T2" fmla="*/ 833 w 1601"/>
              <a:gd name="T3" fmla="*/ 0 h 696"/>
              <a:gd name="T4" fmla="*/ 768 w 1601"/>
              <a:gd name="T5" fmla="*/ 0 h 696"/>
              <a:gd name="T6" fmla="*/ 24 w 1601"/>
              <a:gd name="T7" fmla="*/ 0 h 696"/>
              <a:gd name="T8" fmla="*/ 0 w 1601"/>
              <a:gd name="T9" fmla="*/ 27 h 696"/>
              <a:gd name="T10" fmla="*/ 0 w 1601"/>
              <a:gd name="T11" fmla="*/ 669 h 696"/>
              <a:gd name="T12" fmla="*/ 24 w 1601"/>
              <a:gd name="T13" fmla="*/ 696 h 696"/>
              <a:gd name="T14" fmla="*/ 768 w 1601"/>
              <a:gd name="T15" fmla="*/ 696 h 696"/>
              <a:gd name="T16" fmla="*/ 833 w 1601"/>
              <a:gd name="T17" fmla="*/ 696 h 696"/>
              <a:gd name="T18" fmla="*/ 1577 w 1601"/>
              <a:gd name="T19" fmla="*/ 696 h 696"/>
              <a:gd name="T20" fmla="*/ 1601 w 1601"/>
              <a:gd name="T21" fmla="*/ 669 h 696"/>
              <a:gd name="T22" fmla="*/ 1601 w 1601"/>
              <a:gd name="T23" fmla="*/ 27 h 696"/>
              <a:gd name="T24" fmla="*/ 1577 w 1601"/>
              <a:gd name="T25" fmla="*/ 0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01" h="696">
                <a:moveTo>
                  <a:pt x="1577" y="0"/>
                </a:moveTo>
                <a:cubicBezTo>
                  <a:pt x="833" y="0"/>
                  <a:pt x="833" y="0"/>
                  <a:pt x="833" y="0"/>
                </a:cubicBezTo>
                <a:cubicBezTo>
                  <a:pt x="768" y="0"/>
                  <a:pt x="768" y="0"/>
                  <a:pt x="768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2"/>
                  <a:pt x="0" y="27"/>
                </a:cubicBezTo>
                <a:cubicBezTo>
                  <a:pt x="0" y="669"/>
                  <a:pt x="0" y="669"/>
                  <a:pt x="0" y="669"/>
                </a:cubicBezTo>
                <a:cubicBezTo>
                  <a:pt x="0" y="684"/>
                  <a:pt x="11" y="696"/>
                  <a:pt x="24" y="696"/>
                </a:cubicBezTo>
                <a:cubicBezTo>
                  <a:pt x="768" y="696"/>
                  <a:pt x="768" y="696"/>
                  <a:pt x="768" y="696"/>
                </a:cubicBezTo>
                <a:cubicBezTo>
                  <a:pt x="833" y="696"/>
                  <a:pt x="833" y="696"/>
                  <a:pt x="833" y="696"/>
                </a:cubicBezTo>
                <a:cubicBezTo>
                  <a:pt x="1577" y="696"/>
                  <a:pt x="1577" y="696"/>
                  <a:pt x="1577" y="696"/>
                </a:cubicBezTo>
                <a:cubicBezTo>
                  <a:pt x="1590" y="696"/>
                  <a:pt x="1601" y="684"/>
                  <a:pt x="1601" y="669"/>
                </a:cubicBezTo>
                <a:cubicBezTo>
                  <a:pt x="1601" y="27"/>
                  <a:pt x="1601" y="27"/>
                  <a:pt x="1601" y="27"/>
                </a:cubicBezTo>
                <a:cubicBezTo>
                  <a:pt x="1601" y="12"/>
                  <a:pt x="1590" y="0"/>
                  <a:pt x="1577" y="0"/>
                </a:cubicBezTo>
                <a:close/>
              </a:path>
            </a:pathLst>
          </a:custGeom>
          <a:ln>
            <a:noFill/>
          </a:ln>
          <a:effectLst>
            <a:outerShdw blurRad="50800" dist="38100" dir="5400000" algn="tl" rotWithShape="0">
              <a:srgbClr val="000000">
                <a:alpha val="43000"/>
              </a:srgbClr>
            </a:outerShdw>
          </a:effectLst>
          <a:extLst>
            <a:ext uri="{91240B29-F687-4f45-9708-019B960494DF}">
              <a14:hiddenLine xmlns="" xmlns:a16="http://schemas.microsoft.com/office/drawing/2014/main" xmlns:p14="http://schemas.microsoft.com/office/powerpoint/2010/main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1F047C-C727-42A7-85C5-68C5AA1B1A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6023" y="2370220"/>
            <a:ext cx="7219954" cy="1828801"/>
          </a:xfrm>
        </p:spPr>
        <p:txBody>
          <a:bodyPr>
            <a:normAutofit/>
          </a:bodyPr>
          <a:lstStyle/>
          <a:p>
            <a:r>
              <a:rPr lang="en-US" sz="4800" dirty="0"/>
              <a:t>The $10k in 30 Days Challenge</a:t>
            </a:r>
          </a:p>
        </p:txBody>
      </p:sp>
    </p:spTree>
    <p:extLst>
      <p:ext uri="{BB962C8B-B14F-4D97-AF65-F5344CB8AC3E}">
        <p14:creationId xmlns:p14="http://schemas.microsoft.com/office/powerpoint/2010/main" val="4167884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Can Expect…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The Harder You Work, The Faster This Will</a:t>
            </a:r>
          </a:p>
          <a:p>
            <a:r>
              <a:rPr lang="en-US" dirty="0"/>
              <a:t>Your First 10k Is Obtainable In The First Month</a:t>
            </a:r>
          </a:p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OR</a:t>
            </a:r>
            <a:r>
              <a:rPr lang="en-US" dirty="0"/>
              <a:t> </a:t>
            </a:r>
            <a:r>
              <a:rPr lang="en-US" sz="2800" dirty="0"/>
              <a:t>Take Your Time And Scale To 10k In 6 Months</a:t>
            </a:r>
          </a:p>
          <a:p>
            <a:r>
              <a:rPr lang="en-US" dirty="0"/>
              <a:t>Follow This Training, Get Everything Setup</a:t>
            </a:r>
          </a:p>
          <a:p>
            <a:r>
              <a:rPr lang="en-US" sz="2800" dirty="0"/>
              <a:t>Do The Steps – Movement Over Motivation</a:t>
            </a:r>
          </a:p>
          <a:p>
            <a:r>
              <a:rPr lang="en-US" dirty="0"/>
              <a:t>First Commissions Possible In &lt; 48 Hours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48713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5983" y="2514599"/>
            <a:ext cx="9440034" cy="1828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The 10k In 30 Days </a:t>
            </a:r>
            <a:br>
              <a:rPr lang="en-US" sz="5400" b="1" dirty="0"/>
            </a:br>
            <a:r>
              <a:rPr lang="en-US" sz="5400" b="1" dirty="0"/>
              <a:t>Challenge Overview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29939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4AB646F-3BE3-47A3-B14F-9CB84F6BF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599"/>
            <a:ext cx="5978072" cy="1481150"/>
          </a:xfrm>
        </p:spPr>
        <p:txBody>
          <a:bodyPr>
            <a:normAutofit/>
          </a:bodyPr>
          <a:lstStyle/>
          <a:p>
            <a:r>
              <a:rPr lang="en-US" b="1" dirty="0"/>
              <a:t>Big Picture…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279176"/>
            <a:ext cx="5978072" cy="3415672"/>
          </a:xfrm>
        </p:spPr>
        <p:txBody>
          <a:bodyPr anchor="ctr">
            <a:normAutofit/>
          </a:bodyPr>
          <a:lstStyle/>
          <a:p>
            <a:pPr marL="36900" indent="0" algn="ctr">
              <a:buNone/>
            </a:pPr>
            <a:r>
              <a:rPr lang="en-US" sz="3600" dirty="0"/>
              <a:t>Build An Email List And</a:t>
            </a:r>
            <a:br>
              <a:rPr lang="en-US" sz="3600" dirty="0"/>
            </a:br>
            <a:r>
              <a:rPr lang="en-US" sz="3600" dirty="0"/>
              <a:t> 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Earn</a:t>
            </a:r>
            <a:r>
              <a:rPr lang="en-US" sz="3600" dirty="0"/>
              <a:t> </a:t>
            </a:r>
            <a:r>
              <a:rPr lang="en-US" sz="36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Money</a:t>
            </a:r>
            <a:r>
              <a:rPr lang="en-US" sz="3600" dirty="0"/>
              <a:t> From It</a:t>
            </a:r>
          </a:p>
          <a:p>
            <a:endParaRPr lang="en-US" sz="3600" dirty="0"/>
          </a:p>
        </p:txBody>
      </p:sp>
      <p:pic>
        <p:nvPicPr>
          <p:cNvPr id="5" name="Picture 4" descr="Graphical user interface, diagram&#10;&#10;Description automatically generated">
            <a:extLst>
              <a:ext uri="{FF2B5EF4-FFF2-40B4-BE49-F238E27FC236}">
                <a16:creationId xmlns:a16="http://schemas.microsoft.com/office/drawing/2014/main" id="{CAEBA926-EBB9-4F20-A2F1-91687A7D08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3518" r="31485"/>
          <a:stretch/>
        </p:blipFill>
        <p:spPr>
          <a:xfrm>
            <a:off x="7620351" y="10"/>
            <a:ext cx="4571649" cy="685799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0BE7827-5B1A-4F37-BF70-19F7C5C6B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7501468" y="1"/>
            <a:ext cx="4690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63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Foundations…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Looking Back At 15 Years In The Business…</a:t>
            </a:r>
          </a:p>
          <a:p>
            <a:r>
              <a:rPr lang="en-US" sz="2800" dirty="0"/>
              <a:t>Email Marketing Has Been My Consistent Money Maker</a:t>
            </a:r>
          </a:p>
          <a:p>
            <a:pPr lvl="1"/>
            <a:r>
              <a:rPr lang="en-US" dirty="0"/>
              <a:t>Least Amount Of Effort &amp; Expense</a:t>
            </a:r>
          </a:p>
          <a:p>
            <a:r>
              <a:rPr lang="en-US" dirty="0"/>
              <a:t>90% Of All My Career Sales Come From Email Marketing</a:t>
            </a:r>
          </a:p>
          <a:p>
            <a:r>
              <a:rPr lang="en-US" dirty="0"/>
              <a:t>Nearly Every Guru Has A List That Generates Bulk of Sales</a:t>
            </a:r>
          </a:p>
          <a:p>
            <a:pPr lvl="1"/>
            <a:r>
              <a:rPr lang="en-US" dirty="0"/>
              <a:t>They Collect Email Addresses And Promote Products | Services</a:t>
            </a:r>
          </a:p>
          <a:p>
            <a:pPr lvl="1"/>
            <a:r>
              <a:rPr lang="en-US" dirty="0"/>
              <a:t>You Probably Bought This Course From An Email</a:t>
            </a:r>
          </a:p>
        </p:txBody>
      </p:sp>
    </p:spTree>
    <p:extLst>
      <p:ext uri="{BB962C8B-B14F-4D97-AF65-F5344CB8AC3E}">
        <p14:creationId xmlns:p14="http://schemas.microsoft.com/office/powerpoint/2010/main" val="43423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 Will Teach You…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What I Actually Do Everyday For The Last 15 Years</a:t>
            </a:r>
          </a:p>
          <a:p>
            <a:r>
              <a:rPr lang="en-US" dirty="0"/>
              <a:t>No Theory, No </a:t>
            </a:r>
            <a:r>
              <a:rPr lang="en-US" i="1" dirty="0"/>
              <a:t>What-If’s</a:t>
            </a:r>
            <a:r>
              <a:rPr lang="en-US" dirty="0"/>
              <a:t>, Only Proven Models</a:t>
            </a:r>
          </a:p>
          <a:p>
            <a:r>
              <a:rPr lang="en-US" dirty="0"/>
              <a:t>No Flash In The Pan Ideas</a:t>
            </a:r>
          </a:p>
          <a:p>
            <a:r>
              <a:rPr lang="en-US" dirty="0"/>
              <a:t>No Gimmicks</a:t>
            </a:r>
          </a:p>
          <a:p>
            <a:r>
              <a:rPr lang="en-US" dirty="0"/>
              <a:t>We Earn $1 to $10+ For Every Person On Our List</a:t>
            </a:r>
          </a:p>
          <a:p>
            <a:r>
              <a:rPr lang="en-US" dirty="0"/>
              <a:t>You Don’t Need A Large List</a:t>
            </a:r>
          </a:p>
          <a:p>
            <a:pPr marL="36900" indent="0">
              <a:buNone/>
            </a:pPr>
            <a:endParaRPr lang="en-US" dirty="0"/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50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Great Example…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Started A Product List In Early 2011</a:t>
            </a:r>
          </a:p>
          <a:p>
            <a:r>
              <a:rPr lang="en-US" dirty="0"/>
              <a:t>Haven’t Added A New Person To That List Since 2018</a:t>
            </a:r>
          </a:p>
          <a:p>
            <a:r>
              <a:rPr lang="en-US" dirty="0"/>
              <a:t>That One List Is </a:t>
            </a:r>
            <a:r>
              <a:rPr lang="en-US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JUST 2100 </a:t>
            </a:r>
            <a:r>
              <a:rPr lang="en-US" dirty="0"/>
              <a:t>People</a:t>
            </a:r>
          </a:p>
          <a:p>
            <a:pPr lvl="1"/>
            <a:r>
              <a:rPr lang="en-US" dirty="0"/>
              <a:t>In 2020, It Earned $22,025.24</a:t>
            </a:r>
          </a:p>
          <a:p>
            <a:pPr lvl="1"/>
            <a:r>
              <a:rPr lang="en-US" dirty="0"/>
              <a:t>In 2021, It Earned 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$26,345.02</a:t>
            </a:r>
          </a:p>
          <a:p>
            <a:pPr marL="36900" indent="0">
              <a:buNone/>
            </a:pP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36900" indent="0">
              <a:buNone/>
            </a:pPr>
            <a:endParaRPr lang="en-US" dirty="0"/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591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3A7F5D76-1FEC-470A-B476-70574A89C72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</p:spPr>
        <p:txBody>
          <a:bodyPr>
            <a:normAutofit/>
          </a:bodyPr>
          <a:lstStyle/>
          <a:p>
            <a:r>
              <a:rPr lang="en-US" dirty="0"/>
              <a:t>Massive Benefit…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9309" y="1866900"/>
            <a:ext cx="11082734" cy="3658378"/>
          </a:xfrm>
        </p:spPr>
        <p:txBody>
          <a:bodyPr anchor="ctr">
            <a:normAutofit/>
          </a:bodyPr>
          <a:lstStyle/>
          <a:p>
            <a:r>
              <a:rPr lang="en-US" dirty="0"/>
              <a:t>Not Dependent On Facebook Or Another Platform</a:t>
            </a:r>
          </a:p>
          <a:p>
            <a:pPr lvl="1"/>
            <a:r>
              <a:rPr lang="en-US" dirty="0"/>
              <a:t>FB: Can’t Reach Thousands Of Followers Without Ad-Spent</a:t>
            </a:r>
          </a:p>
          <a:p>
            <a:pPr lvl="1"/>
            <a:r>
              <a:rPr lang="en-US" dirty="0"/>
              <a:t>You’re At Their Mercy</a:t>
            </a:r>
          </a:p>
          <a:p>
            <a:r>
              <a:rPr lang="en-US" dirty="0"/>
              <a:t>You Control Everything (Almost)</a:t>
            </a:r>
          </a:p>
          <a:p>
            <a:r>
              <a:rPr lang="en-US" dirty="0"/>
              <a:t>No Added Costs To Reach Whole List</a:t>
            </a:r>
          </a:p>
          <a:p>
            <a:r>
              <a:rPr lang="en-US" dirty="0"/>
              <a:t>Quickly Adapt &amp; Change</a:t>
            </a:r>
          </a:p>
        </p:txBody>
      </p:sp>
      <p:pic>
        <p:nvPicPr>
          <p:cNvPr id="5" name="Picture 4" descr="A picture containing calendar&#10;&#10;Description automatically generated">
            <a:extLst>
              <a:ext uri="{FF2B5EF4-FFF2-40B4-BE49-F238E27FC236}">
                <a16:creationId xmlns:a16="http://schemas.microsoft.com/office/drawing/2014/main" id="{46D725E0-680E-4E69-8533-5A6AAC419C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6177" y="3961577"/>
            <a:ext cx="4065464" cy="2286823"/>
          </a:xfrm>
          <a:prstGeom prst="rect">
            <a:avLst/>
          </a:prstGeom>
          <a:ln w="3175" cap="sq">
            <a:solidFill>
              <a:schemeClr val="tx1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64574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This Plan Is Superior…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Massive Shortcut </a:t>
            </a:r>
          </a:p>
          <a:p>
            <a:r>
              <a:rPr lang="en-US" dirty="0"/>
              <a:t>You Get Access To Our:</a:t>
            </a:r>
          </a:p>
          <a:p>
            <a:pPr lvl="1"/>
            <a:r>
              <a:rPr lang="en-US" b="1" dirty="0"/>
              <a:t>Best</a:t>
            </a:r>
            <a:r>
              <a:rPr lang="en-US" dirty="0"/>
              <a:t> Lead Funnels</a:t>
            </a:r>
          </a:p>
          <a:p>
            <a:pPr lvl="1"/>
            <a:r>
              <a:rPr lang="en-US" b="1" dirty="0"/>
              <a:t>Best</a:t>
            </a:r>
            <a:r>
              <a:rPr lang="en-US" dirty="0"/>
              <a:t> Traffic Sources</a:t>
            </a:r>
          </a:p>
          <a:p>
            <a:pPr lvl="1"/>
            <a:r>
              <a:rPr lang="en-US" b="1" dirty="0"/>
              <a:t>Best</a:t>
            </a:r>
            <a:r>
              <a:rPr lang="en-US" dirty="0"/>
              <a:t> Offers</a:t>
            </a:r>
          </a:p>
          <a:p>
            <a:pPr lvl="1"/>
            <a:r>
              <a:rPr lang="en-US" b="1" dirty="0"/>
              <a:t>Best</a:t>
            </a:r>
            <a:r>
              <a:rPr lang="en-US" dirty="0"/>
              <a:t> Sales Email Templates</a:t>
            </a:r>
          </a:p>
          <a:p>
            <a:pPr lvl="1"/>
            <a:endParaRPr lang="en-US" sz="800" dirty="0"/>
          </a:p>
          <a:p>
            <a:pPr marL="36900" indent="0" algn="ctr">
              <a:buNone/>
            </a:pPr>
            <a:r>
              <a:rPr lang="en-US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You Can Earn Six-Figures A Year Just Sending Emails</a:t>
            </a:r>
          </a:p>
          <a:p>
            <a:pPr marL="36900" indent="0">
              <a:buNone/>
            </a:pPr>
            <a:endParaRPr lang="en-US" i="1" dirty="0"/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326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Done For You Package…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Just Copy What We’re Doing</a:t>
            </a:r>
          </a:p>
          <a:p>
            <a:r>
              <a:rPr lang="en-US" i="1" dirty="0"/>
              <a:t>Get Started Faster</a:t>
            </a:r>
          </a:p>
          <a:p>
            <a:r>
              <a:rPr lang="en-US" i="1" dirty="0"/>
              <a:t>Save Yourself Time</a:t>
            </a:r>
          </a:p>
          <a:p>
            <a:r>
              <a:rPr lang="en-US" i="1" dirty="0"/>
              <a:t>No Reinventing The Wheel</a:t>
            </a:r>
          </a:p>
          <a:p>
            <a:r>
              <a:rPr lang="en-US" i="1" dirty="0"/>
              <a:t>Write No Sales Copy</a:t>
            </a:r>
          </a:p>
          <a:p>
            <a:r>
              <a:rPr lang="en-US" i="1" dirty="0"/>
              <a:t>Don’t Struggle</a:t>
            </a:r>
          </a:p>
          <a:p>
            <a:pPr marL="36900" indent="0">
              <a:buNone/>
            </a:pPr>
            <a:endParaRPr lang="en-US" i="1" dirty="0"/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5ADA55-DA8B-470F-A1AF-8F2DF8D4A512}"/>
              </a:ext>
            </a:extLst>
          </p:cNvPr>
          <p:cNvSpPr txBox="1"/>
          <p:nvPr/>
        </p:nvSpPr>
        <p:spPr>
          <a:xfrm>
            <a:off x="0" y="5811807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6900" indent="0" algn="ctr">
              <a:buNone/>
            </a:pPr>
            <a:r>
              <a:rPr lang="en-US" sz="2800" i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&gt; Find The Link In The Resources Section Of Your Download Area &lt;</a:t>
            </a:r>
          </a:p>
        </p:txBody>
      </p:sp>
    </p:spTree>
    <p:extLst>
      <p:ext uri="{BB962C8B-B14F-4D97-AF65-F5344CB8AC3E}">
        <p14:creationId xmlns:p14="http://schemas.microsoft.com/office/powerpoint/2010/main" val="4108986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9987" y="2971800"/>
            <a:ext cx="9440034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Using The Earnings Calculator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3134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4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0693" y="1769540"/>
            <a:ext cx="9440034" cy="182880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Welcome To The Challenge!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15898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Earnings Calculator…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Breaks Down This Opportunity “</a:t>
            </a:r>
            <a:r>
              <a:rPr lang="en-US" i="1" dirty="0"/>
              <a:t>by the numbers</a:t>
            </a:r>
            <a:r>
              <a:rPr lang="en-US" dirty="0"/>
              <a:t>”</a:t>
            </a:r>
          </a:p>
          <a:p>
            <a:r>
              <a:rPr lang="en-US" b="1" dirty="0"/>
              <a:t>Important</a:t>
            </a:r>
            <a:r>
              <a:rPr lang="en-US" i="1" dirty="0"/>
              <a:t>:</a:t>
            </a:r>
          </a:p>
          <a:p>
            <a:pPr lvl="1"/>
            <a:r>
              <a:rPr lang="en-US" b="1" i="1" dirty="0"/>
              <a:t>Leads</a:t>
            </a:r>
            <a:r>
              <a:rPr lang="en-US" i="1" dirty="0"/>
              <a:t> – People Who May Buy What You Promote</a:t>
            </a:r>
          </a:p>
          <a:p>
            <a:pPr lvl="1"/>
            <a:r>
              <a:rPr lang="en-US" b="1" i="1" dirty="0"/>
              <a:t>Clicks</a:t>
            </a:r>
            <a:r>
              <a:rPr lang="en-US" i="1" dirty="0"/>
              <a:t> – People That Click On Your Promotional Links</a:t>
            </a:r>
          </a:p>
          <a:p>
            <a:pPr lvl="1"/>
            <a:r>
              <a:rPr lang="en-US" b="1" i="1" dirty="0"/>
              <a:t>Earnings Per Click – </a:t>
            </a:r>
            <a:r>
              <a:rPr lang="en-US" i="1" dirty="0"/>
              <a:t>How much you earn when someone clicks a link</a:t>
            </a:r>
            <a:endParaRPr lang="en-US" b="1" i="1" dirty="0"/>
          </a:p>
          <a:p>
            <a:pPr marL="36900" indent="0">
              <a:buNone/>
            </a:pPr>
            <a:r>
              <a:rPr lang="en-US" i="1" dirty="0"/>
              <a:t>			EPC = $ Total Sales ÷ Number of Clicks</a:t>
            </a:r>
          </a:p>
          <a:p>
            <a:pPr marL="36900" indent="0">
              <a:buNone/>
            </a:pPr>
            <a:r>
              <a:rPr lang="en-US" i="1" dirty="0"/>
              <a:t>	$3,438 Total Sales ÷ 450 Clicks = $7.64 EPC (Earnings Per Click)</a:t>
            </a:r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951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Earnings Calculator…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Clicks/Day</a:t>
            </a:r>
          </a:p>
          <a:p>
            <a:r>
              <a:rPr lang="en-US" dirty="0"/>
              <a:t>CPC – Cost Per Click</a:t>
            </a:r>
          </a:p>
          <a:p>
            <a:r>
              <a:rPr lang="en-US" dirty="0"/>
              <a:t>Opt-In Rate</a:t>
            </a:r>
          </a:p>
          <a:p>
            <a:r>
              <a:rPr lang="en-US" dirty="0"/>
              <a:t>EPC – Earnings Per Click</a:t>
            </a:r>
          </a:p>
          <a:p>
            <a:r>
              <a:rPr lang="en-US" dirty="0"/>
              <a:t>Email/Day</a:t>
            </a:r>
          </a:p>
          <a:p>
            <a:r>
              <a:rPr lang="en-US" dirty="0"/>
              <a:t>CTR – Click Through Rate</a:t>
            </a:r>
          </a:p>
          <a:p>
            <a:r>
              <a:rPr lang="en-US" dirty="0"/>
              <a:t>Days List Building</a:t>
            </a:r>
          </a:p>
          <a:p>
            <a:pPr marL="369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522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With The Right Leads: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Earn $1 Per Lead</a:t>
            </a:r>
          </a:p>
          <a:p>
            <a:r>
              <a:rPr lang="en-US" dirty="0"/>
              <a:t>$10 per Lead </a:t>
            </a:r>
            <a:r>
              <a:rPr lang="en-US" b="1" u="sng" dirty="0"/>
              <a:t>If</a:t>
            </a:r>
            <a:r>
              <a:rPr lang="en-US" dirty="0"/>
              <a:t> They Are Your Customer</a:t>
            </a:r>
          </a:p>
          <a:p>
            <a:r>
              <a:rPr lang="en-US" b="1" dirty="0"/>
              <a:t>See Longevity:</a:t>
            </a:r>
          </a:p>
          <a:p>
            <a:pPr lvl="1"/>
            <a:r>
              <a:rPr lang="en-US" dirty="0"/>
              <a:t>Customer Stays With You For Years</a:t>
            </a:r>
          </a:p>
          <a:p>
            <a:pPr lvl="1"/>
            <a:r>
              <a:rPr lang="en-US" dirty="0"/>
              <a:t>Nearly Always Buys What You Recommend &amp; Promote</a:t>
            </a:r>
          </a:p>
        </p:txBody>
      </p:sp>
    </p:spTree>
    <p:extLst>
      <p:ext uri="{BB962C8B-B14F-4D97-AF65-F5344CB8AC3E}">
        <p14:creationId xmlns:p14="http://schemas.microsoft.com/office/powerpoint/2010/main" val="2676186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954254"/>
            <a:ext cx="10353762" cy="949492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‘Over-The-Shoulder’ Calculator Training…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32747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Setting It All Up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381728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Things You Will Need: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Domain Name </a:t>
            </a:r>
          </a:p>
          <a:p>
            <a:r>
              <a:rPr lang="en-US" dirty="0"/>
              <a:t>Email Address &amp; Email Hosting (Free Accounts Are Spam Risk) </a:t>
            </a:r>
          </a:p>
          <a:p>
            <a:r>
              <a:rPr lang="en-US" dirty="0"/>
              <a:t>GetResponse.com – or –  Aweber.com …Auto Responder</a:t>
            </a:r>
          </a:p>
          <a:p>
            <a:r>
              <a:rPr lang="en-US" dirty="0"/>
              <a:t>Clickfunnels.com</a:t>
            </a:r>
          </a:p>
          <a:p>
            <a:r>
              <a:rPr lang="en-US" dirty="0"/>
              <a:t>Click Tracking – Clickmagick.com or Clickmeter.com</a:t>
            </a:r>
          </a:p>
        </p:txBody>
      </p:sp>
    </p:spTree>
    <p:extLst>
      <p:ext uri="{BB962C8B-B14F-4D97-AF65-F5344CB8AC3E}">
        <p14:creationId xmlns:p14="http://schemas.microsoft.com/office/powerpoint/2010/main" val="4269376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Getting Started With $0.00*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Many Vendors &amp; Platforms Have Free Trials</a:t>
            </a:r>
          </a:p>
          <a:p>
            <a:pPr lvl="1"/>
            <a:r>
              <a:rPr lang="en-US" dirty="0"/>
              <a:t>Clickfunnels – 14 Days Free</a:t>
            </a:r>
          </a:p>
          <a:p>
            <a:pPr lvl="1"/>
            <a:r>
              <a:rPr lang="en-US" dirty="0"/>
              <a:t>GetResponse/Aweber – Free For Under 500 Leads</a:t>
            </a:r>
          </a:p>
          <a:p>
            <a:pPr lvl="1"/>
            <a:r>
              <a:rPr lang="en-US" dirty="0"/>
              <a:t>Some GoDaddy Domains = $0.99</a:t>
            </a:r>
          </a:p>
          <a:p>
            <a:pPr lvl="1"/>
            <a:r>
              <a:rPr lang="en-US" dirty="0"/>
              <a:t>Email Hosting On GoDaddy = $1.99</a:t>
            </a:r>
          </a:p>
          <a:p>
            <a:pPr lvl="1"/>
            <a:r>
              <a:rPr lang="en-US" dirty="0"/>
              <a:t>Clickmagick.com  - 14 Days Free</a:t>
            </a:r>
          </a:p>
          <a:p>
            <a:pPr lvl="1"/>
            <a:r>
              <a:rPr lang="en-US" dirty="0"/>
              <a:t>Page Builder - Elementor.com Free On WordPress</a:t>
            </a:r>
          </a:p>
        </p:txBody>
      </p:sp>
    </p:spTree>
    <p:extLst>
      <p:ext uri="{BB962C8B-B14F-4D97-AF65-F5344CB8AC3E}">
        <p14:creationId xmlns:p14="http://schemas.microsoft.com/office/powerpoint/2010/main" val="3145966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Picking Your Niche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Make Money Online (</a:t>
            </a:r>
            <a:r>
              <a:rPr lang="en-US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MMO</a:t>
            </a: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) Is Generally </a:t>
            </a:r>
            <a:r>
              <a:rPr lang="en-US" u="sng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The Best Niche</a:t>
            </a:r>
          </a:p>
          <a:p>
            <a:pPr lvl="1"/>
            <a:r>
              <a:rPr lang="en-US" dirty="0"/>
              <a:t>Crypto, Make-Money-Online, Consulting</a:t>
            </a:r>
          </a:p>
          <a:p>
            <a:pPr lvl="1"/>
            <a:r>
              <a:rPr lang="en-US" u="sng" dirty="0"/>
              <a:t>Easy Nut To Crack</a:t>
            </a:r>
          </a:p>
          <a:p>
            <a:r>
              <a:rPr lang="en-US" dirty="0"/>
              <a:t>Health Is Second Best, But More Difficult To Crack</a:t>
            </a:r>
          </a:p>
          <a:p>
            <a:pPr lvl="1"/>
            <a:r>
              <a:rPr lang="en-US" dirty="0"/>
              <a:t>Dominated by Supplements &amp; Rebills (Huge Opportunity)</a:t>
            </a:r>
          </a:p>
          <a:p>
            <a:r>
              <a:rPr lang="en-US" dirty="0"/>
              <a:t>Alternative Niches</a:t>
            </a:r>
          </a:p>
          <a:p>
            <a:pPr lvl="1"/>
            <a:r>
              <a:rPr lang="en-US" dirty="0"/>
              <a:t>Survival, Relationship Advice, Hobbies (Ted’s Woodworking)</a:t>
            </a:r>
          </a:p>
        </p:txBody>
      </p:sp>
    </p:spTree>
    <p:extLst>
      <p:ext uri="{BB962C8B-B14F-4D97-AF65-F5344CB8AC3E}">
        <p14:creationId xmlns:p14="http://schemas.microsoft.com/office/powerpoint/2010/main" val="91884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Affiliate Accounts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WarriorPlus.com</a:t>
            </a:r>
            <a:r>
              <a:rPr lang="en-US" dirty="0"/>
              <a:t> – Info, Consulting, MMO*</a:t>
            </a:r>
          </a:p>
          <a:p>
            <a:r>
              <a:rPr lang="en-US" dirty="0">
                <a:solidFill>
                  <a:schemeClr val="accent1"/>
                </a:solidFill>
              </a:rPr>
              <a:t>Jvzoo.com</a:t>
            </a:r>
            <a:r>
              <a:rPr lang="en-US" dirty="0"/>
              <a:t> – Software, Info, MMO</a:t>
            </a:r>
          </a:p>
          <a:p>
            <a:r>
              <a:rPr lang="en-US" dirty="0">
                <a:solidFill>
                  <a:schemeClr val="accent1"/>
                </a:solidFill>
              </a:rPr>
              <a:t>Clickbank.com</a:t>
            </a:r>
            <a:r>
              <a:rPr lang="en-US" dirty="0"/>
              <a:t> – Supplements, Health, Info</a:t>
            </a:r>
          </a:p>
          <a:p>
            <a:r>
              <a:rPr lang="en-US" dirty="0">
                <a:solidFill>
                  <a:schemeClr val="accent1"/>
                </a:solidFill>
              </a:rPr>
              <a:t>CPA Networks </a:t>
            </a:r>
            <a:r>
              <a:rPr lang="en-US" dirty="0"/>
              <a:t>– Cost Per Action (Email Submits, Optin, etc)</a:t>
            </a:r>
          </a:p>
        </p:txBody>
      </p:sp>
    </p:spTree>
    <p:extLst>
      <p:ext uri="{BB962C8B-B14F-4D97-AF65-F5344CB8AC3E}">
        <p14:creationId xmlns:p14="http://schemas.microsoft.com/office/powerpoint/2010/main" val="418010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954254"/>
            <a:ext cx="10353762" cy="949492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‘Over-The-Shoulder’ Setup…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4102400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8" name="Rectangle 87">
            <a:extLst>
              <a:ext uri="{FF2B5EF4-FFF2-40B4-BE49-F238E27FC236}">
                <a16:creationId xmlns:a16="http://schemas.microsoft.com/office/drawing/2014/main" id="{94AB646F-3BE3-47A3-B14F-9CB84F6BF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599"/>
            <a:ext cx="5978072" cy="1481150"/>
          </a:xfrm>
        </p:spPr>
        <p:txBody>
          <a:bodyPr>
            <a:normAutofit/>
          </a:bodyPr>
          <a:lstStyle/>
          <a:p>
            <a:r>
              <a:rPr lang="en-US" b="1" dirty="0"/>
              <a:t>Summary</a:t>
            </a:r>
            <a:endParaRPr lang="en-US" dirty="0"/>
          </a:p>
        </p:txBody>
      </p:sp>
      <p:sp>
        <p:nvSpPr>
          <p:cNvPr id="24" name="Content Placeholder 2">
            <a:extLst>
              <a:ext uri="{FF2B5EF4-FFF2-40B4-BE49-F238E27FC236}">
                <a16:creationId xmlns:a16="http://schemas.microsoft.com/office/drawing/2014/main" id="{F260476B-CCA6-412B-A9C5-399C34AE6F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698" y="2559395"/>
            <a:ext cx="5978072" cy="3415672"/>
          </a:xfrm>
        </p:spPr>
        <p:txBody>
          <a:bodyPr anchor="ctr">
            <a:noAutofit/>
          </a:bodyPr>
          <a:lstStyle/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Overview Of The Challenge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Using The Earnings Calculator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Setting Up This System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Picking Money Makers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Creating Lead Capture Pages Fast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Getting All The Traffic You Could Ever Need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Setting Up Your Mailers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Writing Emails That Make You Money</a:t>
            </a:r>
          </a:p>
          <a:p>
            <a:pPr marL="36900" lvl="0" indent="0">
              <a:lnSpc>
                <a:spcPct val="100000"/>
              </a:lnSpc>
              <a:buNone/>
            </a:pPr>
            <a:r>
              <a:rPr lang="en-US" sz="2400" b="1" dirty="0"/>
              <a:t>Growing And Scaling</a:t>
            </a:r>
          </a:p>
          <a:p>
            <a:pPr>
              <a:lnSpc>
                <a:spcPct val="100000"/>
              </a:lnSpc>
            </a:pPr>
            <a:endParaRPr lang="en-US" sz="2400" b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CADF1B-AA3A-4CAD-A111-22751E91B6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6975" r="33027"/>
          <a:stretch/>
        </p:blipFill>
        <p:spPr>
          <a:xfrm>
            <a:off x="7620351" y="10"/>
            <a:ext cx="4571649" cy="6857990"/>
          </a:xfrm>
          <a:prstGeom prst="rect">
            <a:avLst/>
          </a:prstGeom>
        </p:spPr>
      </p:pic>
      <p:pic>
        <p:nvPicPr>
          <p:cNvPr id="90" name="Picture 89">
            <a:extLst>
              <a:ext uri="{FF2B5EF4-FFF2-40B4-BE49-F238E27FC236}">
                <a16:creationId xmlns:a16="http://schemas.microsoft.com/office/drawing/2014/main" id="{E0BE7827-5B1A-4F37-BF70-19F7C5C6B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7501468" y="1"/>
            <a:ext cx="4690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235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Picking Money Making Offers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14225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Picking Winners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Starting Step – Highly Important </a:t>
            </a:r>
          </a:p>
          <a:p>
            <a:r>
              <a:rPr lang="en-US" dirty="0"/>
              <a:t>Our Lead Generation Will Depend On The Offer We Choose</a:t>
            </a:r>
          </a:p>
          <a:p>
            <a:r>
              <a:rPr lang="en-US" dirty="0"/>
              <a:t>Sales Copy, Landing Pages, And Emails </a:t>
            </a:r>
          </a:p>
          <a:p>
            <a:pPr lvl="1"/>
            <a:r>
              <a:rPr lang="en-US" dirty="0"/>
              <a:t>‘Stolen’ From These Offers</a:t>
            </a:r>
          </a:p>
        </p:txBody>
      </p:sp>
    </p:spTree>
    <p:extLst>
      <p:ext uri="{BB962C8B-B14F-4D97-AF65-F5344CB8AC3E}">
        <p14:creationId xmlns:p14="http://schemas.microsoft.com/office/powerpoint/2010/main" val="841308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Winning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797317"/>
            <a:ext cx="10353762" cy="3714749"/>
          </a:xfrm>
        </p:spPr>
        <p:txBody>
          <a:bodyPr>
            <a:noAutofit/>
          </a:bodyPr>
          <a:lstStyle/>
          <a:p>
            <a:r>
              <a:rPr lang="en-US" dirty="0"/>
              <a:t>Top Seller (30 to 60 days)</a:t>
            </a:r>
          </a:p>
          <a:p>
            <a:r>
              <a:rPr lang="en-US" dirty="0"/>
              <a:t>Other Affiliates Are Making Money</a:t>
            </a:r>
          </a:p>
          <a:p>
            <a:r>
              <a:rPr lang="en-US" u="sng" dirty="0"/>
              <a:t>High</a:t>
            </a:r>
            <a:r>
              <a:rPr lang="en-US" dirty="0"/>
              <a:t> </a:t>
            </a:r>
            <a:r>
              <a:rPr lang="en-US" dirty="0">
                <a:solidFill>
                  <a:schemeClr val="accent1"/>
                </a:solidFill>
              </a:rPr>
              <a:t>Conversions (5 to 10%+) </a:t>
            </a:r>
            <a:r>
              <a:rPr lang="en-US" dirty="0"/>
              <a:t>and</a:t>
            </a:r>
            <a:r>
              <a:rPr lang="en-US" dirty="0">
                <a:solidFill>
                  <a:schemeClr val="accent1"/>
                </a:solidFill>
              </a:rPr>
              <a:t> EPC </a:t>
            </a:r>
            <a:r>
              <a:rPr lang="en-US" dirty="0"/>
              <a:t>(Earnings Per Click)</a:t>
            </a:r>
          </a:p>
          <a:p>
            <a:r>
              <a:rPr lang="en-US" dirty="0"/>
              <a:t>High Ticket Offers In The Funnel </a:t>
            </a:r>
            <a:r>
              <a:rPr lang="en-US" dirty="0">
                <a:solidFill>
                  <a:schemeClr val="accent1"/>
                </a:solidFill>
              </a:rPr>
              <a:t>($100 or more)  </a:t>
            </a:r>
          </a:p>
          <a:p>
            <a:r>
              <a:rPr lang="en-US" dirty="0"/>
              <a:t>Includes A </a:t>
            </a:r>
            <a:r>
              <a:rPr lang="en-US" dirty="0">
                <a:solidFill>
                  <a:schemeClr val="accent1"/>
                </a:solidFill>
              </a:rPr>
              <a:t>Monthly Rebill </a:t>
            </a:r>
            <a:r>
              <a:rPr lang="en-US" dirty="0"/>
              <a:t>In The Funnel</a:t>
            </a:r>
          </a:p>
        </p:txBody>
      </p:sp>
    </p:spTree>
    <p:extLst>
      <p:ext uri="{BB962C8B-B14F-4D97-AF65-F5344CB8AC3E}">
        <p14:creationId xmlns:p14="http://schemas.microsoft.com/office/powerpoint/2010/main" val="3595702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94AB646F-3BE3-47A3-B14F-9CB84F6BF5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599"/>
            <a:ext cx="5978072" cy="1481150"/>
          </a:xfrm>
        </p:spPr>
        <p:txBody>
          <a:bodyPr>
            <a:normAutofit/>
          </a:bodyPr>
          <a:lstStyle/>
          <a:p>
            <a:r>
              <a:rPr lang="en-US" dirty="0"/>
              <a:t>Cold Traffic Converting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279176"/>
            <a:ext cx="5978072" cy="3415672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600"/>
              <a:t>Offers That Are General</a:t>
            </a:r>
          </a:p>
          <a:p>
            <a:pPr>
              <a:lnSpc>
                <a:spcPct val="90000"/>
              </a:lnSpc>
            </a:pPr>
            <a:r>
              <a:rPr lang="en-US" sz="2600"/>
              <a:t>Offers That Talk About Making Money</a:t>
            </a:r>
          </a:p>
          <a:p>
            <a:pPr>
              <a:lnSpc>
                <a:spcPct val="90000"/>
              </a:lnSpc>
            </a:pPr>
            <a:r>
              <a:rPr lang="en-US" sz="2600" u="sng"/>
              <a:t>Easy, Unique, Less Work Involved</a:t>
            </a:r>
            <a:endParaRPr lang="en-US" sz="2600"/>
          </a:p>
          <a:p>
            <a:pPr lvl="1">
              <a:lnSpc>
                <a:spcPct val="90000"/>
              </a:lnSpc>
            </a:pPr>
            <a:r>
              <a:rPr lang="en-US" sz="2600" i="1"/>
              <a:t>Work-From-Home, Done-For-You, Biz-In-A-Box</a:t>
            </a:r>
          </a:p>
          <a:p>
            <a:pPr>
              <a:lnSpc>
                <a:spcPct val="90000"/>
              </a:lnSpc>
            </a:pPr>
            <a:r>
              <a:rPr lang="en-US" sz="2600"/>
              <a:t>Avoid Niche Tools, Technical-Themed, Complicated</a:t>
            </a:r>
          </a:p>
        </p:txBody>
      </p:sp>
      <p:pic>
        <p:nvPicPr>
          <p:cNvPr id="5" name="Picture 4" descr="A group of cars on a snowy road&#10;&#10;Description automatically generated with medium confidence">
            <a:extLst>
              <a:ext uri="{FF2B5EF4-FFF2-40B4-BE49-F238E27FC236}">
                <a16:creationId xmlns:a16="http://schemas.microsoft.com/office/drawing/2014/main" id="{12CB8D09-BEB1-4680-9ECB-196A495D59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263" r="13240" b="-1"/>
          <a:stretch/>
        </p:blipFill>
        <p:spPr>
          <a:xfrm>
            <a:off x="7620351" y="10"/>
            <a:ext cx="4571649" cy="68579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0BE7827-5B1A-4F37-BF70-19F7C5C6BDE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4" r="2807" b="1446"/>
          <a:stretch/>
        </p:blipFill>
        <p:spPr>
          <a:xfrm>
            <a:off x="7501468" y="1"/>
            <a:ext cx="469053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529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WarriorPlus.com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My Favorite Affiliate Marketplace</a:t>
            </a:r>
          </a:p>
          <a:p>
            <a:r>
              <a:rPr lang="en-US" dirty="0"/>
              <a:t>Smaller, But Less Noisy / Crowded </a:t>
            </a:r>
          </a:p>
          <a:p>
            <a:r>
              <a:rPr lang="en-US" dirty="0"/>
              <a:t>Good Staff &amp; Easy To Use</a:t>
            </a:r>
          </a:p>
          <a:p>
            <a:r>
              <a:rPr lang="en-US" dirty="0"/>
              <a:t>Tons of Converting Offers In MMO</a:t>
            </a:r>
          </a:p>
          <a:p>
            <a:r>
              <a:rPr lang="en-US" dirty="0"/>
              <a:t>Feature-Rich </a:t>
            </a:r>
          </a:p>
          <a:p>
            <a:r>
              <a:rPr lang="en-US" dirty="0"/>
              <a:t>Approval On Offers Required</a:t>
            </a:r>
          </a:p>
          <a:p>
            <a:endParaRPr lang="en-US" dirty="0"/>
          </a:p>
        </p:txBody>
      </p:sp>
      <p:pic>
        <p:nvPicPr>
          <p:cNvPr id="5" name="Picture 4" descr="Shape&#10;&#10;Description automatically generated with low confidence">
            <a:extLst>
              <a:ext uri="{FF2B5EF4-FFF2-40B4-BE49-F238E27FC236}">
                <a16:creationId xmlns:a16="http://schemas.microsoft.com/office/drawing/2014/main" id="{A8C9FAF4-6565-4674-9930-67FE15881E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9992" y="3114191"/>
            <a:ext cx="2644396" cy="629618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3765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JVzoo.com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Larger, But Noisy Affiliate Marketplace</a:t>
            </a:r>
          </a:p>
          <a:p>
            <a:r>
              <a:rPr lang="en-US" dirty="0"/>
              <a:t>Simple Learning Curve</a:t>
            </a:r>
          </a:p>
          <a:p>
            <a:r>
              <a:rPr lang="en-US" dirty="0"/>
              <a:t>Primarily Selling Tools, Video, Information</a:t>
            </a:r>
          </a:p>
          <a:p>
            <a:r>
              <a:rPr lang="en-US" dirty="0"/>
              <a:t>Other Smaller Segments</a:t>
            </a:r>
          </a:p>
          <a:p>
            <a:r>
              <a:rPr lang="en-US" dirty="0"/>
              <a:t>Approval On Offers Required</a:t>
            </a:r>
          </a:p>
          <a:p>
            <a:endParaRPr lang="en-US" dirty="0"/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C3A9CC91-3255-481D-948B-21B358F01A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1693" y="3032449"/>
            <a:ext cx="1862842" cy="90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70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Clickbank.com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Massive Marketplace</a:t>
            </a:r>
          </a:p>
          <a:p>
            <a:r>
              <a:rPr lang="en-US" dirty="0"/>
              <a:t>Most Popular Global Products</a:t>
            </a:r>
          </a:p>
          <a:p>
            <a:r>
              <a:rPr lang="en-US" dirty="0"/>
              <a:t>High Ticket, Highest Converting Offers</a:t>
            </a:r>
          </a:p>
          <a:p>
            <a:r>
              <a:rPr lang="en-US" dirty="0">
                <a:solidFill>
                  <a:schemeClr val="accent1"/>
                </a:solidFill>
              </a:rPr>
              <a:t>No Approval </a:t>
            </a:r>
            <a:r>
              <a:rPr lang="en-US" dirty="0"/>
              <a:t>On Offers Required!</a:t>
            </a:r>
          </a:p>
          <a:p>
            <a:r>
              <a:rPr lang="en-US" dirty="0"/>
              <a:t>Sign-Up And Start Promoting Right Away</a:t>
            </a:r>
          </a:p>
          <a:p>
            <a:endParaRPr lang="en-US" dirty="0"/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ECF2B786-998F-4216-A760-528B2DCAB8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9324" y="3090815"/>
            <a:ext cx="2743583" cy="676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147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CPA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CPA = Cost Per Action</a:t>
            </a:r>
          </a:p>
          <a:p>
            <a:r>
              <a:rPr lang="en-US" dirty="0"/>
              <a:t>Not Sales But Actions</a:t>
            </a:r>
          </a:p>
          <a:p>
            <a:pPr lvl="1"/>
            <a:r>
              <a:rPr lang="en-US" dirty="0"/>
              <a:t>Optin, Submit Email</a:t>
            </a:r>
          </a:p>
          <a:p>
            <a:r>
              <a:rPr lang="en-US" dirty="0"/>
              <a:t>Email Submits Pay $1.00+ Per Lead</a:t>
            </a:r>
          </a:p>
          <a:p>
            <a:pPr lvl="1"/>
            <a:r>
              <a:rPr lang="en-US" dirty="0"/>
              <a:t>Send Your Leads To These Offers Right Away</a:t>
            </a:r>
          </a:p>
          <a:p>
            <a:pPr lvl="1"/>
            <a:r>
              <a:rPr lang="en-US" dirty="0"/>
              <a:t>Immediate Money On Every Lead</a:t>
            </a:r>
          </a:p>
        </p:txBody>
      </p:sp>
    </p:spTree>
    <p:extLst>
      <p:ext uri="{BB962C8B-B14F-4D97-AF65-F5344CB8AC3E}">
        <p14:creationId xmlns:p14="http://schemas.microsoft.com/office/powerpoint/2010/main" val="93393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Luther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Reach Out To Me Via </a:t>
            </a:r>
            <a:r>
              <a:rPr lang="en-US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www.landroinnercircle.com/support/</a:t>
            </a:r>
            <a:r>
              <a:rPr lang="en-US" dirty="0">
                <a:solidFill>
                  <a:schemeClr val="accent1"/>
                </a:solidFill>
              </a:rPr>
              <a:t> </a:t>
            </a:r>
          </a:p>
          <a:p>
            <a:r>
              <a:rPr lang="en-US" dirty="0"/>
              <a:t>I Will Give You Approval So You Can Earn Immediately </a:t>
            </a:r>
          </a:p>
          <a:p>
            <a:r>
              <a:rPr lang="en-US" dirty="0"/>
              <a:t>Use Code: “Landro30DC” In Request Form On WarriorPlus</a:t>
            </a:r>
          </a:p>
          <a:p>
            <a:r>
              <a:rPr lang="en-US" dirty="0"/>
              <a:t>Don’t Request All Offers At Once – </a:t>
            </a:r>
            <a:r>
              <a:rPr lang="en-US" dirty="0">
                <a:solidFill>
                  <a:schemeClr val="accent1"/>
                </a:solidFill>
              </a:rPr>
              <a:t>Choose One At A Time</a:t>
            </a:r>
          </a:p>
          <a:p>
            <a:r>
              <a:rPr lang="en-US" dirty="0">
                <a:solidFill>
                  <a:schemeClr val="accent1"/>
                </a:solidFill>
              </a:rPr>
              <a:t>See Resources </a:t>
            </a:r>
            <a:r>
              <a:rPr lang="en-US" dirty="0"/>
              <a:t>For Offer Recommendation Links</a:t>
            </a:r>
          </a:p>
        </p:txBody>
      </p:sp>
    </p:spTree>
    <p:extLst>
      <p:ext uri="{BB962C8B-B14F-4D97-AF65-F5344CB8AC3E}">
        <p14:creationId xmlns:p14="http://schemas.microsoft.com/office/powerpoint/2010/main" val="714415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Getting Affiliate Approval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Reach Out To Vendor Directly</a:t>
            </a:r>
          </a:p>
          <a:p>
            <a:r>
              <a:rPr lang="en-US" dirty="0"/>
              <a:t>Don’t Rely On Network Messaging (Unreliable) </a:t>
            </a:r>
          </a:p>
          <a:p>
            <a:r>
              <a:rPr lang="en-US" dirty="0"/>
              <a:t>Most Vendors Have Assistants / Managers</a:t>
            </a:r>
          </a:p>
          <a:p>
            <a:r>
              <a:rPr lang="en-US" dirty="0"/>
              <a:t>They Get Dozens Of Requests Per Day</a:t>
            </a:r>
          </a:p>
          <a:p>
            <a:r>
              <a:rPr lang="en-US" dirty="0"/>
              <a:t>Don’t Request All Offers At Once – </a:t>
            </a:r>
            <a:r>
              <a:rPr lang="en-US" dirty="0">
                <a:solidFill>
                  <a:schemeClr val="accent1"/>
                </a:solidFill>
              </a:rPr>
              <a:t>Choose One At A Time</a:t>
            </a:r>
          </a:p>
        </p:txBody>
      </p:sp>
    </p:spTree>
    <p:extLst>
      <p:ext uri="{BB962C8B-B14F-4D97-AF65-F5344CB8AC3E}">
        <p14:creationId xmlns:p14="http://schemas.microsoft.com/office/powerpoint/2010/main" val="312726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Personal Milestones…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$10,000 Is “</a:t>
            </a: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The Number</a:t>
            </a:r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” For Most People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Solid 6-Figure Income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Level Where Most Quit Their Jobs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Once You Get There, You Can Scale To </a:t>
            </a:r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MILLIONS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Investment &amp; Play Money</a:t>
            </a: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3144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 Relationships With Vendors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Relationships With Vendors Is An </a:t>
            </a:r>
            <a:r>
              <a:rPr lang="en-US" dirty="0">
                <a:solidFill>
                  <a:schemeClr val="accent1"/>
                </a:solidFill>
              </a:rPr>
              <a:t>Important Asset </a:t>
            </a:r>
            <a:r>
              <a:rPr lang="en-US" dirty="0"/>
              <a:t>In Your Business</a:t>
            </a:r>
          </a:p>
          <a:p>
            <a:r>
              <a:rPr lang="en-US" dirty="0">
                <a:solidFill>
                  <a:schemeClr val="accent1"/>
                </a:solidFill>
              </a:rPr>
              <a:t>Earns You Commission Bumps</a:t>
            </a:r>
          </a:p>
          <a:p>
            <a:r>
              <a:rPr lang="en-US" dirty="0"/>
              <a:t>Buy The Products You Intent To Promote – We Notice This</a:t>
            </a:r>
          </a:p>
          <a:p>
            <a:r>
              <a:rPr lang="en-US" dirty="0">
                <a:solidFill>
                  <a:schemeClr val="accent1"/>
                </a:solidFill>
              </a:rPr>
              <a:t>Be Honest: </a:t>
            </a:r>
            <a:r>
              <a:rPr lang="en-US" dirty="0"/>
              <a:t>Tell Them You Are New and Following Luther &amp; Dan’s Coaching</a:t>
            </a:r>
          </a:p>
        </p:txBody>
      </p:sp>
    </p:spTree>
    <p:extLst>
      <p:ext uri="{BB962C8B-B14F-4D97-AF65-F5344CB8AC3E}">
        <p14:creationId xmlns:p14="http://schemas.microsoft.com/office/powerpoint/2010/main" val="3444591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Don’t: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Automated Software To Request Approval</a:t>
            </a:r>
          </a:p>
          <a:p>
            <a:r>
              <a:rPr lang="en-US" dirty="0"/>
              <a:t>Spam The Vendor Over Several Messaging Platforms</a:t>
            </a:r>
          </a:p>
          <a:p>
            <a:r>
              <a:rPr lang="en-US" dirty="0"/>
              <a:t>Message More Than Once or Twice A Week</a:t>
            </a:r>
          </a:p>
          <a:p>
            <a:r>
              <a:rPr lang="en-US" dirty="0"/>
              <a:t>Use Automation or Spam To Blast Offers With Low-Quality Traffic</a:t>
            </a:r>
          </a:p>
          <a:p>
            <a:r>
              <a:rPr lang="en-US" dirty="0"/>
              <a:t>Over-Sell Or Over-Promise In Your Emails (</a:t>
            </a:r>
            <a:r>
              <a:rPr lang="en-US" dirty="0">
                <a:solidFill>
                  <a:schemeClr val="accent1"/>
                </a:solidFill>
              </a:rPr>
              <a:t>Refund Magnets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123445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Don’t: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Automated Software To Request Approval</a:t>
            </a:r>
          </a:p>
          <a:p>
            <a:r>
              <a:rPr lang="en-US" dirty="0"/>
              <a:t>Spam The Vendor Over Several Messaging Platforms</a:t>
            </a:r>
          </a:p>
          <a:p>
            <a:r>
              <a:rPr lang="en-US" dirty="0"/>
              <a:t>Message More Than Once or Twice A Week</a:t>
            </a:r>
          </a:p>
          <a:p>
            <a:r>
              <a:rPr lang="en-US" dirty="0"/>
              <a:t>Use Automation or Spam To Blast Offers With Low-Quality Traffic</a:t>
            </a:r>
          </a:p>
          <a:p>
            <a:r>
              <a:rPr lang="en-US" dirty="0"/>
              <a:t>Over-Sell Or Over-Promise In Your Emails (</a:t>
            </a:r>
            <a:r>
              <a:rPr lang="en-US" dirty="0">
                <a:solidFill>
                  <a:schemeClr val="accent1"/>
                </a:solidFill>
              </a:rPr>
              <a:t>Refund Magnets</a:t>
            </a:r>
            <a:r>
              <a:rPr lang="en-US" dirty="0"/>
              <a:t>) </a:t>
            </a:r>
          </a:p>
        </p:txBody>
      </p:sp>
    </p:spTree>
    <p:extLst>
      <p:ext uri="{BB962C8B-B14F-4D97-AF65-F5344CB8AC3E}">
        <p14:creationId xmlns:p14="http://schemas.microsoft.com/office/powerpoint/2010/main" val="2963896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Creating Landing Pages Fast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0874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Building Lead Capture Pages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</a:rPr>
              <a:t>Pick Product That Meet Criteria</a:t>
            </a:r>
          </a:p>
          <a:p>
            <a:pPr lvl="1"/>
            <a:r>
              <a:rPr lang="en-US" dirty="0"/>
              <a:t>Has Value</a:t>
            </a:r>
          </a:p>
          <a:p>
            <a:pPr lvl="1"/>
            <a:r>
              <a:rPr lang="en-US" dirty="0"/>
              <a:t>Matches Audience</a:t>
            </a:r>
          </a:p>
          <a:p>
            <a:pPr lvl="1"/>
            <a:r>
              <a:rPr lang="en-US" dirty="0"/>
              <a:t>Converts</a:t>
            </a:r>
          </a:p>
          <a:p>
            <a:pPr lvl="1"/>
            <a:r>
              <a:rPr lang="en-US" dirty="0"/>
              <a:t>Great EPC </a:t>
            </a:r>
          </a:p>
          <a:p>
            <a:pPr lvl="1"/>
            <a:r>
              <a:rPr lang="en-US" dirty="0"/>
              <a:t>Rebills | High Ticket</a:t>
            </a:r>
          </a:p>
          <a:p>
            <a:r>
              <a:rPr lang="en-US" dirty="0"/>
              <a:t>Create A Landing Page &amp; Copy The Headline</a:t>
            </a:r>
          </a:p>
        </p:txBody>
      </p:sp>
    </p:spTree>
    <p:extLst>
      <p:ext uri="{BB962C8B-B14F-4D97-AF65-F5344CB8AC3E}">
        <p14:creationId xmlns:p14="http://schemas.microsoft.com/office/powerpoint/2010/main" val="1701987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954254"/>
            <a:ext cx="10353762" cy="949492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‘Over-The-Shoulder’ Walk-Through…</a:t>
            </a:r>
            <a:endParaRPr lang="en-US" sz="4000" b="1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38CC78A8-63EE-4E05-A2FF-10CFD2C43C5B}"/>
              </a:ext>
            </a:extLst>
          </p:cNvPr>
          <p:cNvSpPr txBox="1">
            <a:spLocks/>
          </p:cNvSpPr>
          <p:nvPr/>
        </p:nvSpPr>
        <p:spPr>
          <a:xfrm>
            <a:off x="919119" y="3759797"/>
            <a:ext cx="10353762" cy="949492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 marL="342900" indent="-306000" algn="l" defTabSz="457200" rtl="0" eaLnBrk="1" latinLnBrk="0" hangingPunct="1">
              <a:lnSpc>
                <a:spcPct val="110000"/>
              </a:lnSpc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720000" indent="-270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28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2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86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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74000" indent="-2160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2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5pPr>
            <a:lvl6pPr marL="20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6pPr>
            <a:lvl7pPr marL="240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7pPr>
            <a:lvl8pPr marL="278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8pPr>
            <a:lvl9pPr marL="310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2"/>
              </a:buClr>
              <a:buSzPct val="70000"/>
              <a:buFont typeface="Wingdings 2" charset="2"/>
              <a:buChar char=""/>
              <a:defRPr sz="1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36900" indent="0" algn="ctr">
              <a:buFont typeface="Wingdings 2" charset="2"/>
              <a:buNone/>
            </a:pPr>
            <a:r>
              <a:rPr lang="en-US" i="1" dirty="0">
                <a:solidFill>
                  <a:schemeClr val="tx1"/>
                </a:solidFill>
                <a:latin typeface="+mj-lt"/>
                <a:ea typeface="+mj-ea"/>
              </a:rPr>
              <a:t>Lead Capture For Affiliate Offers</a:t>
            </a:r>
            <a:endParaRPr lang="en-US" sz="2400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92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All The Traffic You’ll Ever Need…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613334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F486E2F-D0C1-4083-88AE-1015B8F6EB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</p:spPr>
        <p:txBody>
          <a:bodyPr>
            <a:normAutofit/>
          </a:bodyPr>
          <a:lstStyle/>
          <a:p>
            <a:r>
              <a:rPr lang="en-US" b="1" dirty="0"/>
              <a:t>Traffic For Beginners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132822"/>
            <a:ext cx="5546272" cy="3658378"/>
          </a:xfrm>
        </p:spPr>
        <p:txBody>
          <a:bodyPr anchor="ctr">
            <a:normAutofit/>
          </a:bodyPr>
          <a:lstStyle/>
          <a:p>
            <a:r>
              <a:rPr lang="en-US" dirty="0"/>
              <a:t>Participate In FB Groups &amp; Discussions</a:t>
            </a:r>
          </a:p>
          <a:p>
            <a:r>
              <a:rPr lang="en-US" dirty="0"/>
              <a:t>Leverage “Launch Jacking”</a:t>
            </a:r>
          </a:p>
          <a:p>
            <a:r>
              <a:rPr lang="en-US" dirty="0"/>
              <a:t>Go Through The Backdoor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D661026-DE64-47F1-9F88-0847B5FB35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1998132"/>
            <a:ext cx="4333632" cy="3521077"/>
          </a:xfrm>
          <a:prstGeom prst="rect">
            <a:avLst/>
          </a:prstGeom>
        </p:spPr>
      </p:pic>
      <p:pic>
        <p:nvPicPr>
          <p:cNvPr id="5" name="Picture 4" descr="Chart&#10;&#10;Description automatically generated">
            <a:extLst>
              <a:ext uri="{FF2B5EF4-FFF2-40B4-BE49-F238E27FC236}">
                <a16:creationId xmlns:a16="http://schemas.microsoft.com/office/drawing/2014/main" id="{C8F9E652-DD5D-4F78-BD39-1C4CD07F001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2974" r="27130" b="1"/>
          <a:stretch/>
        </p:blipFill>
        <p:spPr>
          <a:xfrm>
            <a:off x="7066560" y="2132822"/>
            <a:ext cx="4065464" cy="3258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28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Facebook Group Traffic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Groups Sharing Offer Links</a:t>
            </a:r>
          </a:p>
          <a:p>
            <a:r>
              <a:rPr lang="en-US" dirty="0"/>
              <a:t>Be Active In These Groups</a:t>
            </a:r>
          </a:p>
          <a:p>
            <a:r>
              <a:rPr lang="en-US" dirty="0">
                <a:solidFill>
                  <a:schemeClr val="accent1"/>
                </a:solidFill>
              </a:rPr>
              <a:t>Don’t Spam </a:t>
            </a:r>
            <a:r>
              <a:rPr lang="en-US" dirty="0"/>
              <a:t>– You’ll Get Banned</a:t>
            </a:r>
          </a:p>
          <a:p>
            <a:r>
              <a:rPr lang="en-US" dirty="0">
                <a:solidFill>
                  <a:schemeClr val="accent1"/>
                </a:solidFill>
              </a:rPr>
              <a:t>Search FB Groups</a:t>
            </a:r>
            <a:r>
              <a:rPr lang="en-US" dirty="0"/>
              <a:t>: “post your opportunity” </a:t>
            </a:r>
          </a:p>
          <a:p>
            <a:r>
              <a:rPr lang="en-US" dirty="0"/>
              <a:t>You Will Get Leads – Don’t Expect An Avalanche </a:t>
            </a:r>
          </a:p>
        </p:txBody>
      </p:sp>
    </p:spTree>
    <p:extLst>
      <p:ext uri="{BB962C8B-B14F-4D97-AF65-F5344CB8AC3E}">
        <p14:creationId xmlns:p14="http://schemas.microsoft.com/office/powerpoint/2010/main" val="4124987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Launch Jacking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Take Action Before A Launch</a:t>
            </a:r>
          </a:p>
          <a:p>
            <a:r>
              <a:rPr lang="en-US" dirty="0"/>
              <a:t>Look At: </a:t>
            </a:r>
            <a:r>
              <a:rPr lang="en-US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www.Muncheye.com</a:t>
            </a:r>
            <a:r>
              <a:rPr lang="en-US" dirty="0">
                <a:solidFill>
                  <a:schemeClr val="accent1"/>
                </a:solidFill>
              </a:rPr>
              <a:t> </a:t>
            </a:r>
          </a:p>
          <a:p>
            <a:r>
              <a:rPr lang="en-US" dirty="0"/>
              <a:t>Note Upcoming Launches From Well Known Sellers</a:t>
            </a:r>
          </a:p>
          <a:p>
            <a:r>
              <a:rPr lang="en-US" dirty="0"/>
              <a:t>Google The Product Name</a:t>
            </a:r>
          </a:p>
          <a:p>
            <a:r>
              <a:rPr lang="en-US" dirty="0"/>
              <a:t>Mostly Affiliate Pages &amp; Landers</a:t>
            </a:r>
          </a:p>
        </p:txBody>
      </p:sp>
    </p:spTree>
    <p:extLst>
      <p:ext uri="{BB962C8B-B14F-4D97-AF65-F5344CB8AC3E}">
        <p14:creationId xmlns:p14="http://schemas.microsoft.com/office/powerpoint/2010/main" val="312207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Make The Commitment…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There Is Nothing Else To Focus On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Eliminate All Distractions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100% Focus On Building The Email List</a:t>
            </a:r>
          </a:p>
          <a:p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Committing To 1 Hour+  / Day</a:t>
            </a: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1675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Launch Jacking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Pick An Upcoming Launch &amp; Post On “The Big Idea”</a:t>
            </a:r>
          </a:p>
          <a:p>
            <a:r>
              <a:rPr lang="en-US" dirty="0"/>
              <a:t>Do Pro/Con Comparisons &amp; Reviews</a:t>
            </a:r>
          </a:p>
          <a:p>
            <a:r>
              <a:rPr lang="en-US" dirty="0"/>
              <a:t>Use The Product Name </a:t>
            </a:r>
          </a:p>
          <a:p>
            <a:r>
              <a:rPr lang="en-US" dirty="0"/>
              <a:t>Include Link To Your Optin Page</a:t>
            </a:r>
          </a:p>
          <a:p>
            <a:pPr lvl="1"/>
            <a:r>
              <a:rPr lang="en-US" dirty="0"/>
              <a:t>Get Notified</a:t>
            </a:r>
          </a:p>
          <a:p>
            <a:pPr lvl="1"/>
            <a:r>
              <a:rPr lang="en-US" dirty="0"/>
              <a:t>Find Solutions</a:t>
            </a:r>
          </a:p>
        </p:txBody>
      </p:sp>
    </p:spTree>
    <p:extLst>
      <p:ext uri="{BB962C8B-B14F-4D97-AF65-F5344CB8AC3E}">
        <p14:creationId xmlns:p14="http://schemas.microsoft.com/office/powerpoint/2010/main" val="2734653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Launch Jacking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Article and Post Properties</a:t>
            </a:r>
          </a:p>
          <a:p>
            <a:pPr lvl="1"/>
            <a:r>
              <a:rPr lang="en-US" dirty="0"/>
              <a:t>Medium.com</a:t>
            </a:r>
          </a:p>
          <a:p>
            <a:pPr lvl="1"/>
            <a:r>
              <a:rPr lang="en-US" dirty="0"/>
              <a:t>Warriorforum.com</a:t>
            </a:r>
          </a:p>
          <a:p>
            <a:pPr lvl="1"/>
            <a:r>
              <a:rPr lang="en-US" dirty="0"/>
              <a:t>Your Own Blog (Write For SEO)</a:t>
            </a:r>
          </a:p>
          <a:p>
            <a:pPr lvl="1"/>
            <a:r>
              <a:rPr lang="en-US" dirty="0"/>
              <a:t>YouTube Videos Can Be The Unicorn</a:t>
            </a:r>
          </a:p>
        </p:txBody>
      </p:sp>
    </p:spTree>
    <p:extLst>
      <p:ext uri="{BB962C8B-B14F-4D97-AF65-F5344CB8AC3E}">
        <p14:creationId xmlns:p14="http://schemas.microsoft.com/office/powerpoint/2010/main" val="38591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Backdoor The Offer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u="sng" dirty="0"/>
              <a:t>Best Source </a:t>
            </a:r>
            <a:r>
              <a:rPr lang="en-US" dirty="0"/>
              <a:t>Of </a:t>
            </a:r>
            <a:r>
              <a:rPr lang="en-US" dirty="0">
                <a:solidFill>
                  <a:schemeClr val="accent1"/>
                </a:solidFill>
              </a:rPr>
              <a:t>Red-Hot</a:t>
            </a:r>
            <a:r>
              <a:rPr lang="en-US" dirty="0"/>
              <a:t> Buyer Leads</a:t>
            </a:r>
          </a:p>
          <a:p>
            <a:pPr lvl="1"/>
            <a:r>
              <a:rPr lang="en-US" dirty="0"/>
              <a:t>Your Bonus On Their Delivery Pages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Captures</a:t>
            </a:r>
            <a:r>
              <a:rPr lang="en-US" dirty="0"/>
              <a:t> </a:t>
            </a:r>
            <a:r>
              <a:rPr lang="en-US" u="sng" dirty="0"/>
              <a:t>Proven Buyer Leads</a:t>
            </a:r>
          </a:p>
          <a:p>
            <a:pPr lvl="1"/>
            <a:r>
              <a:rPr lang="en-US" dirty="0"/>
              <a:t>Vendors Are Basically Giving You Leads</a:t>
            </a:r>
          </a:p>
          <a:p>
            <a:r>
              <a:rPr lang="en-US" dirty="0"/>
              <a:t>Works Well On Small Launches</a:t>
            </a:r>
          </a:p>
          <a:p>
            <a:pPr lvl="1"/>
            <a:r>
              <a:rPr lang="en-US" dirty="0"/>
              <a:t>Vendors Who Want To Attract Affiliates 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95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Backdoor The Offer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1866900"/>
            <a:ext cx="10353762" cy="371474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</a:rPr>
              <a:t>Add Value </a:t>
            </a:r>
            <a:r>
              <a:rPr lang="en-US" dirty="0"/>
              <a:t>To The Offer</a:t>
            </a:r>
          </a:p>
          <a:p>
            <a:pPr lvl="1"/>
            <a:r>
              <a:rPr lang="en-US" dirty="0"/>
              <a:t>Bonus Reports, Tools, Information | “Give to Get” </a:t>
            </a:r>
          </a:p>
          <a:p>
            <a:r>
              <a:rPr lang="en-US" dirty="0"/>
              <a:t>Vendor To Add Link To </a:t>
            </a:r>
            <a:r>
              <a:rPr lang="en-US" b="1" u="sng" dirty="0"/>
              <a:t>Your</a:t>
            </a:r>
            <a:r>
              <a:rPr lang="en-US" u="sng" dirty="0"/>
              <a:t> </a:t>
            </a:r>
            <a:r>
              <a:rPr lang="en-US" b="1" u="sng" dirty="0"/>
              <a:t>Bonus</a:t>
            </a:r>
            <a:r>
              <a:rPr lang="en-US" dirty="0"/>
              <a:t> On </a:t>
            </a:r>
            <a:r>
              <a:rPr lang="en-US" b="1" dirty="0">
                <a:solidFill>
                  <a:schemeClr val="accent1"/>
                </a:solidFill>
              </a:rPr>
              <a:t>Their</a:t>
            </a:r>
            <a:r>
              <a:rPr lang="en-US" dirty="0"/>
              <a:t> Thank You </a:t>
            </a:r>
            <a:r>
              <a:rPr lang="en-US" b="1" dirty="0">
                <a:solidFill>
                  <a:schemeClr val="accent1"/>
                </a:solidFill>
              </a:rPr>
              <a:t>Page</a:t>
            </a:r>
          </a:p>
          <a:p>
            <a:pPr lvl="1"/>
            <a:r>
              <a:rPr lang="en-US" dirty="0"/>
              <a:t>Link leads to your optin page</a:t>
            </a:r>
          </a:p>
          <a:p>
            <a:pPr lvl="1"/>
            <a:r>
              <a:rPr lang="en-US" i="1" dirty="0">
                <a:solidFill>
                  <a:schemeClr val="accent1"/>
                </a:solidFill>
              </a:rPr>
              <a:t>“Confirm your customer status and click submit to download your bonus”</a:t>
            </a:r>
          </a:p>
          <a:p>
            <a:r>
              <a:rPr lang="en-US" dirty="0"/>
              <a:t>Offer To Promote When You Have A List</a:t>
            </a:r>
          </a:p>
          <a:p>
            <a:endParaRPr lang="en-US" i="1" dirty="0">
              <a:solidFill>
                <a:schemeClr val="accent1"/>
              </a:solidFill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51782970-5AE2-45D0-867E-3EA0F1E78EFC}"/>
              </a:ext>
            </a:extLst>
          </p:cNvPr>
          <p:cNvSpPr/>
          <p:nvPr/>
        </p:nvSpPr>
        <p:spPr>
          <a:xfrm>
            <a:off x="1873753" y="5791199"/>
            <a:ext cx="8433846" cy="5807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have bonuses for you in the done for you upgrade. </a:t>
            </a:r>
          </a:p>
        </p:txBody>
      </p:sp>
    </p:spTree>
    <p:extLst>
      <p:ext uri="{BB962C8B-B14F-4D97-AF65-F5344CB8AC3E}">
        <p14:creationId xmlns:p14="http://schemas.microsoft.com/office/powerpoint/2010/main" val="763755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Traffic For The Advanced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Become A WarriorPlus.com Seller</a:t>
            </a:r>
          </a:p>
          <a:p>
            <a:r>
              <a:rPr lang="en-US" dirty="0"/>
              <a:t>Mark </a:t>
            </a:r>
            <a:r>
              <a:rPr lang="en-US" dirty="0" err="1"/>
              <a:t>Haydin</a:t>
            </a:r>
            <a:r>
              <a:rPr lang="en-US" dirty="0"/>
              <a:t> Traffic</a:t>
            </a:r>
          </a:p>
          <a:p>
            <a:r>
              <a:rPr lang="en-US" dirty="0">
                <a:solidFill>
                  <a:schemeClr val="accent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https://udimi.com/</a:t>
            </a:r>
            <a:r>
              <a:rPr lang="en-US" dirty="0">
                <a:solidFill>
                  <a:schemeClr val="accent1"/>
                </a:solidFill>
              </a:rPr>
              <a:t> </a:t>
            </a:r>
          </a:p>
          <a:p>
            <a:r>
              <a:rPr lang="en-US" dirty="0"/>
              <a:t>Bing Advertisements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04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Become A Seller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Put Out Low-Priced Front-End Offers</a:t>
            </a:r>
          </a:p>
          <a:p>
            <a:pPr lvl="1"/>
            <a:r>
              <a:rPr lang="en-US" i="1" dirty="0"/>
              <a:t>Leverage PLR Products</a:t>
            </a:r>
          </a:p>
          <a:p>
            <a:pPr lvl="1"/>
            <a:r>
              <a:rPr lang="en-US" i="1" dirty="0"/>
              <a:t>Quick Industry Reports</a:t>
            </a:r>
          </a:p>
          <a:p>
            <a:pPr lvl="1"/>
            <a:r>
              <a:rPr lang="en-US" i="1" dirty="0"/>
              <a:t>Prediction, Problem</a:t>
            </a:r>
          </a:p>
          <a:p>
            <a:pPr lvl="1"/>
            <a:r>
              <a:rPr lang="en-US" i="1" dirty="0"/>
              <a:t>Tips, Tricks, And Ideas</a:t>
            </a:r>
          </a:p>
          <a:p>
            <a:r>
              <a:rPr lang="en-US" dirty="0"/>
              <a:t>Reports Will </a:t>
            </a:r>
            <a:r>
              <a:rPr lang="en-US" dirty="0">
                <a:solidFill>
                  <a:schemeClr val="accent1"/>
                </a:solidFill>
              </a:rPr>
              <a:t>Get Traffic </a:t>
            </a:r>
            <a:r>
              <a:rPr lang="en-US" dirty="0"/>
              <a:t>&amp; Leads Directly From Network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92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Mr. Mark </a:t>
            </a:r>
            <a:r>
              <a:rPr lang="en-US" dirty="0" err="1">
                <a:solidFill>
                  <a:schemeClr val="tx1"/>
                </a:solidFill>
              </a:rPr>
              <a:t>Haydin</a:t>
            </a:r>
            <a:r>
              <a:rPr lang="en-US" dirty="0">
                <a:solidFill>
                  <a:schemeClr val="tx1"/>
                </a:solidFill>
              </a:rPr>
              <a:t> Traffic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Mark Buys Traffic From Google</a:t>
            </a:r>
          </a:p>
          <a:p>
            <a:r>
              <a:rPr lang="en-US" sz="3200" dirty="0"/>
              <a:t>Resells The Traffic To You &amp; Sends To Your Offers</a:t>
            </a:r>
          </a:p>
          <a:p>
            <a:r>
              <a:rPr lang="en-US" sz="3200" dirty="0"/>
              <a:t>Great For Optin &amp; Leads</a:t>
            </a:r>
          </a:p>
          <a:p>
            <a:r>
              <a:rPr lang="en-US" sz="3200" dirty="0"/>
              <a:t>Will Cost You</a:t>
            </a:r>
          </a:p>
          <a:p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73827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Udimi.com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List Managers &amp; Owners Who Sell Clicks</a:t>
            </a:r>
          </a:p>
          <a:p>
            <a:r>
              <a:rPr lang="en-US" dirty="0"/>
              <a:t>Purchase Solo Ads</a:t>
            </a:r>
          </a:p>
          <a:p>
            <a:r>
              <a:rPr lang="en-US" dirty="0"/>
              <a:t>The Right List Can Send You Significant Traffic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6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Bing 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High Quality Search Leads</a:t>
            </a:r>
          </a:p>
          <a:p>
            <a:r>
              <a:rPr lang="en-US" dirty="0"/>
              <a:t>Lower Cost Than Google</a:t>
            </a:r>
          </a:p>
          <a:p>
            <a:r>
              <a:rPr lang="en-US" dirty="0"/>
              <a:t>My Go-To For Search Traffic</a:t>
            </a:r>
          </a:p>
          <a:p>
            <a:r>
              <a:rPr lang="en-US" dirty="0"/>
              <a:t>Send Traffic Directly To Your Landing Pages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45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Getting $1,000 In Free Leads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Nearly Every Ad Platform Has A Coupon When You Sign Up</a:t>
            </a:r>
          </a:p>
          <a:p>
            <a:r>
              <a:rPr lang="en-US" dirty="0"/>
              <a:t>Adwords, Facebook, Bing, Taboola, Outbrain</a:t>
            </a:r>
          </a:p>
          <a:p>
            <a:r>
              <a:rPr lang="en-US" u="sng" dirty="0"/>
              <a:t>See List of Discount Code Links In </a:t>
            </a:r>
            <a:r>
              <a:rPr lang="en-US" u="sng" dirty="0">
                <a:solidFill>
                  <a:schemeClr val="accent1"/>
                </a:solidFill>
              </a:rPr>
              <a:t>Resources</a:t>
            </a:r>
          </a:p>
          <a:p>
            <a:r>
              <a:rPr lang="en-US" dirty="0"/>
              <a:t>Use Google To Find Free Traffic &amp; Lead Sources</a:t>
            </a:r>
          </a:p>
          <a:p>
            <a:r>
              <a:rPr lang="en-US" dirty="0"/>
              <a:t>MLM Leads – Very Similar Audience</a:t>
            </a:r>
          </a:p>
        </p:txBody>
      </p:sp>
    </p:spTree>
    <p:extLst>
      <p:ext uri="{BB962C8B-B14F-4D97-AF65-F5344CB8AC3E}">
        <p14:creationId xmlns:p14="http://schemas.microsoft.com/office/powerpoint/2010/main" val="190360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And Why Now?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Alternatives: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Product Creation Sucks </a:t>
            </a:r>
          </a:p>
          <a:p>
            <a:pPr lvl="2"/>
            <a:r>
              <a:rPr lang="en-US" sz="2800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Skills, Time, Resources, Setup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Amazon Product Selling Sucks</a:t>
            </a:r>
          </a:p>
          <a:p>
            <a:pPr lvl="2"/>
            <a:r>
              <a:rPr lang="en-US" sz="2800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Painful, Slow, Competition</a:t>
            </a:r>
          </a:p>
          <a:p>
            <a:pPr lvl="1"/>
            <a:endParaRPr lang="en-US" sz="320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3418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Setting Up Your Mailings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93873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954254"/>
            <a:ext cx="10353762" cy="949492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‘Over-The-Shoulder’ Picking Offers…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2249920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9119" y="2954254"/>
            <a:ext cx="10353762" cy="949492"/>
          </a:xfrm>
        </p:spPr>
        <p:txBody>
          <a:bodyPr>
            <a:normAutofit fontScale="92500"/>
          </a:bodyPr>
          <a:lstStyle/>
          <a:p>
            <a:pPr marL="36900" indent="0" algn="ctr">
              <a:buNone/>
            </a:pPr>
            <a:r>
              <a:rPr lang="en-US" sz="44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‘Over-The-Shoulder’ Setting Up Offer Rotator…</a:t>
            </a:r>
            <a:endParaRPr lang="en-US" sz="4000" b="1" dirty="0"/>
          </a:p>
        </p:txBody>
      </p:sp>
    </p:spTree>
    <p:extLst>
      <p:ext uri="{BB962C8B-B14F-4D97-AF65-F5344CB8AC3E}">
        <p14:creationId xmlns:p14="http://schemas.microsoft.com/office/powerpoint/2010/main" val="855183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Writing Emails That Make Money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698499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My Proven Email Formula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Minimum 1 Per Day</a:t>
            </a:r>
          </a:p>
          <a:p>
            <a:r>
              <a:rPr lang="en-US" dirty="0"/>
              <a:t>Maximum 4 Per Day</a:t>
            </a:r>
          </a:p>
          <a:p>
            <a:r>
              <a:rPr lang="en-US" dirty="0"/>
              <a:t>Leads Are Going To </a:t>
            </a:r>
            <a:r>
              <a:rPr lang="en-US" u="sng" dirty="0"/>
              <a:t>Spend Money</a:t>
            </a:r>
            <a:r>
              <a:rPr lang="en-US" dirty="0"/>
              <a:t> On Emails</a:t>
            </a:r>
          </a:p>
          <a:p>
            <a:r>
              <a:rPr lang="en-US" dirty="0"/>
              <a:t>Might As Well Be </a:t>
            </a:r>
            <a:r>
              <a:rPr lang="en-US" dirty="0">
                <a:solidFill>
                  <a:schemeClr val="accent1"/>
                </a:solidFill>
              </a:rPr>
              <a:t>Your Emails</a:t>
            </a:r>
          </a:p>
          <a:p>
            <a:r>
              <a:rPr lang="en-US" dirty="0"/>
              <a:t>Schedule “Pulses” – Intense Mailing With A Few Day’s Break</a:t>
            </a:r>
          </a:p>
        </p:txBody>
      </p:sp>
    </p:spTree>
    <p:extLst>
      <p:ext uri="{BB962C8B-B14F-4D97-AF65-F5344CB8AC3E}">
        <p14:creationId xmlns:p14="http://schemas.microsoft.com/office/powerpoint/2010/main" val="7420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My Proven Email Formula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Timing Is </a:t>
            </a:r>
            <a:r>
              <a:rPr lang="en-US" b="1" u="sng" dirty="0"/>
              <a:t>Everything</a:t>
            </a:r>
          </a:p>
          <a:p>
            <a:r>
              <a:rPr lang="en-US" dirty="0"/>
              <a:t>Mornings:</a:t>
            </a:r>
          </a:p>
          <a:p>
            <a:pPr lvl="1"/>
            <a:r>
              <a:rPr lang="en-US" dirty="0"/>
              <a:t>7:00AM</a:t>
            </a:r>
          </a:p>
          <a:p>
            <a:pPr lvl="1"/>
            <a:r>
              <a:rPr lang="en-US" dirty="0"/>
              <a:t>9:00 AM</a:t>
            </a:r>
          </a:p>
          <a:p>
            <a:r>
              <a:rPr lang="en-US" dirty="0"/>
              <a:t>Mid Day Sucks</a:t>
            </a:r>
          </a:p>
        </p:txBody>
      </p:sp>
    </p:spTree>
    <p:extLst>
      <p:ext uri="{BB962C8B-B14F-4D97-AF65-F5344CB8AC3E}">
        <p14:creationId xmlns:p14="http://schemas.microsoft.com/office/powerpoint/2010/main" val="29090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My Proven Email Formula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Timing Is </a:t>
            </a:r>
            <a:r>
              <a:rPr lang="en-US" b="1" u="sng" dirty="0"/>
              <a:t>Everything</a:t>
            </a:r>
          </a:p>
          <a:p>
            <a:r>
              <a:rPr lang="en-US" dirty="0"/>
              <a:t>After-Noon / Evening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2:00 PM </a:t>
            </a:r>
            <a:r>
              <a:rPr lang="en-US" dirty="0"/>
              <a:t>The Earliest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4:00 to 6:00 PM </a:t>
            </a:r>
            <a:r>
              <a:rPr lang="en-US" dirty="0"/>
              <a:t>Is The </a:t>
            </a:r>
            <a:r>
              <a:rPr lang="en-US" u="sng" dirty="0"/>
              <a:t>Sweet Spot</a:t>
            </a:r>
          </a:p>
          <a:p>
            <a:pPr lvl="1"/>
            <a:r>
              <a:rPr lang="en-US" dirty="0">
                <a:solidFill>
                  <a:schemeClr val="accent1"/>
                </a:solidFill>
              </a:rPr>
              <a:t>8:00 to 10:00 PM </a:t>
            </a:r>
            <a:r>
              <a:rPr lang="en-US" dirty="0"/>
              <a:t>Is Great For </a:t>
            </a:r>
            <a:r>
              <a:rPr lang="en-US" u="sng" dirty="0"/>
              <a:t>People Burning The Midnight Oil</a:t>
            </a:r>
          </a:p>
          <a:p>
            <a:r>
              <a:rPr lang="en-US" dirty="0"/>
              <a:t>Mid Day Sucks</a:t>
            </a:r>
          </a:p>
        </p:txBody>
      </p:sp>
    </p:spTree>
    <p:extLst>
      <p:ext uri="{BB962C8B-B14F-4D97-AF65-F5344CB8AC3E}">
        <p14:creationId xmlns:p14="http://schemas.microsoft.com/office/powerpoint/2010/main" val="2070771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My Proven Email Formula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Timing Is </a:t>
            </a:r>
            <a:r>
              <a:rPr lang="en-US" b="1" u="sng" dirty="0"/>
              <a:t>Everything</a:t>
            </a:r>
          </a:p>
          <a:p>
            <a:r>
              <a:rPr lang="en-US" dirty="0"/>
              <a:t>Overnight Hours</a:t>
            </a:r>
          </a:p>
          <a:p>
            <a:pPr lvl="1"/>
            <a:r>
              <a:rPr lang="en-US" dirty="0"/>
              <a:t>2:00 AM For Those Who Are Sleepless</a:t>
            </a:r>
          </a:p>
          <a:p>
            <a:pPr lvl="1"/>
            <a:r>
              <a:rPr lang="en-US" dirty="0"/>
              <a:t>Late Night Infomercial Crowd</a:t>
            </a:r>
          </a:p>
          <a:p>
            <a:pPr lvl="1"/>
            <a:r>
              <a:rPr lang="en-US" dirty="0"/>
              <a:t>Lots of Impulse Buyers! </a:t>
            </a:r>
          </a:p>
        </p:txBody>
      </p:sp>
    </p:spTree>
    <p:extLst>
      <p:ext uri="{BB962C8B-B14F-4D97-AF65-F5344CB8AC3E}">
        <p14:creationId xmlns:p14="http://schemas.microsoft.com/office/powerpoint/2010/main" val="118656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Writing Emails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Sell With Benefits In Your Email</a:t>
            </a:r>
          </a:p>
          <a:p>
            <a:r>
              <a:rPr lang="en-US" dirty="0"/>
              <a:t>Avoid Selling With Features</a:t>
            </a:r>
          </a:p>
          <a:p>
            <a:r>
              <a:rPr lang="en-US" dirty="0"/>
              <a:t>Nobody Cares </a:t>
            </a:r>
            <a:r>
              <a:rPr lang="en-US" dirty="0">
                <a:solidFill>
                  <a:schemeClr val="accent1"/>
                </a:solidFill>
              </a:rPr>
              <a:t>What A Product Is</a:t>
            </a:r>
          </a:p>
          <a:p>
            <a:r>
              <a:rPr lang="en-US" dirty="0"/>
              <a:t>They Care About </a:t>
            </a:r>
            <a:r>
              <a:rPr lang="en-US" dirty="0">
                <a:solidFill>
                  <a:schemeClr val="accent1"/>
                </a:solidFill>
              </a:rPr>
              <a:t>What It Does </a:t>
            </a:r>
            <a:r>
              <a:rPr lang="en-US" u="sng" dirty="0">
                <a:solidFill>
                  <a:schemeClr val="accent1"/>
                </a:solidFill>
              </a:rPr>
              <a:t>For Them</a:t>
            </a:r>
          </a:p>
        </p:txBody>
      </p:sp>
    </p:spTree>
    <p:extLst>
      <p:ext uri="{BB962C8B-B14F-4D97-AF65-F5344CB8AC3E}">
        <p14:creationId xmlns:p14="http://schemas.microsoft.com/office/powerpoint/2010/main" val="98531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Subject 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Short Headlines</a:t>
            </a:r>
          </a:p>
          <a:p>
            <a:r>
              <a:rPr lang="en-US" dirty="0">
                <a:solidFill>
                  <a:schemeClr val="accent1"/>
                </a:solidFill>
              </a:rPr>
              <a:t>Punchy</a:t>
            </a:r>
            <a:r>
              <a:rPr lang="en-US" dirty="0"/>
              <a:t>: </a:t>
            </a:r>
            <a:r>
              <a:rPr lang="en-US" i="1" dirty="0"/>
              <a:t>EVERY local biz needs THIS right now...</a:t>
            </a:r>
          </a:p>
          <a:p>
            <a:r>
              <a:rPr lang="en-US" dirty="0">
                <a:solidFill>
                  <a:schemeClr val="accent1"/>
                </a:solidFill>
              </a:rPr>
              <a:t>Questions</a:t>
            </a:r>
            <a:r>
              <a:rPr lang="en-US" dirty="0"/>
              <a:t>: </a:t>
            </a:r>
            <a:r>
              <a:rPr lang="en-US" i="1" dirty="0"/>
              <a:t>Dentists pay $500 for this simple fix?  </a:t>
            </a:r>
          </a:p>
          <a:p>
            <a:r>
              <a:rPr lang="en-US" dirty="0">
                <a:solidFill>
                  <a:schemeClr val="accent1"/>
                </a:solidFill>
              </a:rPr>
              <a:t>Avoid</a:t>
            </a:r>
            <a:r>
              <a:rPr lang="en-US" dirty="0"/>
              <a:t> “Re: ” …this can run afoul of AR/SPAM rules &amp; regs</a:t>
            </a:r>
          </a:p>
        </p:txBody>
      </p:sp>
    </p:spTree>
    <p:extLst>
      <p:ext uri="{BB962C8B-B14F-4D97-AF65-F5344CB8AC3E}">
        <p14:creationId xmlns:p14="http://schemas.microsoft.com/office/powerpoint/2010/main" val="216904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And Why Now?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Alternatives: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Consulting Sucks</a:t>
            </a:r>
          </a:p>
          <a:p>
            <a:pPr lvl="2"/>
            <a:r>
              <a:rPr lang="en-US" sz="2800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Chasing Clients, Rejection, Trading 1 Boss for 10…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Multi-Level Marketing Sucks</a:t>
            </a:r>
          </a:p>
          <a:p>
            <a:pPr lvl="2"/>
            <a:r>
              <a:rPr lang="en-US" sz="2800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Often Predatory, Only The Early Birds Make The Real Money</a:t>
            </a:r>
          </a:p>
          <a:p>
            <a:pPr lvl="2"/>
            <a:r>
              <a:rPr lang="en-US" sz="2800" i="1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You Get Stuck With Inventory</a:t>
            </a:r>
          </a:p>
          <a:p>
            <a:pPr lvl="1"/>
            <a:endParaRPr lang="en-US" sz="320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10188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Benefit Driven Emails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Talk </a:t>
            </a:r>
            <a:r>
              <a:rPr lang="en-US" dirty="0">
                <a:solidFill>
                  <a:schemeClr val="accent1"/>
                </a:solidFill>
              </a:rPr>
              <a:t>Exclusively</a:t>
            </a:r>
            <a:r>
              <a:rPr lang="en-US" dirty="0"/>
              <a:t> About The Benefits Of The Offer</a:t>
            </a:r>
          </a:p>
          <a:p>
            <a:r>
              <a:rPr lang="en-US" u="sng" dirty="0"/>
              <a:t>Tease</a:t>
            </a:r>
            <a:r>
              <a:rPr lang="en-US" dirty="0"/>
              <a:t> Leads With Curious Questions</a:t>
            </a:r>
          </a:p>
          <a:p>
            <a:pPr lvl="1"/>
            <a:r>
              <a:rPr lang="en-US" i="1" dirty="0"/>
              <a:t>Does this really make $100k/year?</a:t>
            </a:r>
          </a:p>
          <a:p>
            <a:pPr lvl="1"/>
            <a:r>
              <a:rPr lang="en-US" i="1" dirty="0"/>
              <a:t>Lose 10lbs with THIS</a:t>
            </a:r>
            <a:r>
              <a:rPr lang="en-US" dirty="0"/>
              <a:t>?</a:t>
            </a:r>
          </a:p>
          <a:p>
            <a:r>
              <a:rPr lang="en-US" dirty="0">
                <a:solidFill>
                  <a:schemeClr val="accent1"/>
                </a:solidFill>
              </a:rPr>
              <a:t>Benefits &amp; Curiosity </a:t>
            </a:r>
          </a:p>
          <a:p>
            <a:pPr lvl="1"/>
            <a:r>
              <a:rPr lang="en-US" dirty="0"/>
              <a:t>Will See Leads Whipping Out Their Wallet 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2E37F27-37CA-483E-A916-E3EA0405A1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35491" y="2853049"/>
            <a:ext cx="3806621" cy="213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253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Links &amp; Calls To 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Links Should Stand Out</a:t>
            </a:r>
          </a:p>
          <a:p>
            <a:r>
              <a:rPr lang="en-US" dirty="0"/>
              <a:t>Capitalize, Bold, And Link</a:t>
            </a:r>
          </a:p>
          <a:p>
            <a:r>
              <a:rPr lang="en-US" dirty="0"/>
              <a:t>Use Special Characters</a:t>
            </a:r>
          </a:p>
          <a:p>
            <a:r>
              <a:rPr lang="en-US" dirty="0"/>
              <a:t>Questions</a:t>
            </a:r>
          </a:p>
          <a:p>
            <a:r>
              <a:rPr lang="en-US" dirty="0"/>
              <a:t>Using Tracking Links</a:t>
            </a:r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34DC1457-A7F5-40B2-9291-EE63D01E12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943" y="4334597"/>
            <a:ext cx="7247762" cy="1570349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8" name="Picture 7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D30653FB-5F19-43B2-8B89-8DECB06688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7545" y="1962703"/>
            <a:ext cx="5735160" cy="1733886"/>
          </a:xfrm>
          <a:prstGeom prst="rect">
            <a:avLst/>
          </a:prstGeom>
          <a:ln w="3175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49329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Auto Responders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Your AR To Send An Email Once They Opt-In</a:t>
            </a:r>
          </a:p>
          <a:p>
            <a:r>
              <a:rPr lang="en-US" dirty="0"/>
              <a:t>Send A Thank You (Include A Surprise Bonus – General) </a:t>
            </a:r>
          </a:p>
          <a:p>
            <a:r>
              <a:rPr lang="en-US" dirty="0"/>
              <a:t>Use Clickmagick.com To Send Them Through An Offer Rotator</a:t>
            </a:r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890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Observe &amp; Improve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Keep </a:t>
            </a:r>
            <a:r>
              <a:rPr lang="en-US" dirty="0">
                <a:solidFill>
                  <a:schemeClr val="accent1"/>
                </a:solidFill>
              </a:rPr>
              <a:t>Track</a:t>
            </a:r>
            <a:r>
              <a:rPr lang="en-US" dirty="0"/>
              <a:t> Of Open &amp; Click-Through Rates &amp; Sales Volume</a:t>
            </a:r>
          </a:p>
          <a:p>
            <a:r>
              <a:rPr lang="en-US" dirty="0">
                <a:solidFill>
                  <a:schemeClr val="accent1"/>
                </a:solidFill>
              </a:rPr>
              <a:t>Resend</a:t>
            </a:r>
            <a:r>
              <a:rPr lang="en-US" dirty="0"/>
              <a:t> Your </a:t>
            </a:r>
            <a:r>
              <a:rPr lang="en-US" u="sng" dirty="0"/>
              <a:t>Best</a:t>
            </a:r>
            <a:r>
              <a:rPr lang="en-US" dirty="0"/>
              <a:t> Performing Emails 2 Weeks Later</a:t>
            </a:r>
          </a:p>
          <a:p>
            <a:r>
              <a:rPr lang="en-US" dirty="0"/>
              <a:t>Steal From The Best</a:t>
            </a:r>
          </a:p>
          <a:p>
            <a:pPr lvl="1"/>
            <a:r>
              <a:rPr lang="en-US" dirty="0"/>
              <a:t>Get On My List</a:t>
            </a:r>
          </a:p>
          <a:p>
            <a:pPr lvl="1"/>
            <a:r>
              <a:rPr lang="en-US" dirty="0"/>
              <a:t>Other Sellers Are Just As Good or Better</a:t>
            </a:r>
          </a:p>
          <a:p>
            <a:pPr lvl="1"/>
            <a:r>
              <a:rPr lang="en-US" dirty="0"/>
              <a:t>Steal Their Copy! (</a:t>
            </a:r>
            <a:r>
              <a:rPr lang="en-US" i="1" dirty="0">
                <a:solidFill>
                  <a:schemeClr val="accent1"/>
                </a:solidFill>
              </a:rPr>
              <a:t>That’s what they did</a:t>
            </a:r>
            <a:r>
              <a:rPr lang="en-US" dirty="0"/>
              <a:t>)</a:t>
            </a:r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990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Going Beyond $10,000…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1104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Follow My Blueprint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You’re Well On Your Way To 10k+ / Month</a:t>
            </a:r>
          </a:p>
          <a:p>
            <a:r>
              <a:rPr lang="en-US" dirty="0"/>
              <a:t>I’ve Already Done All The Hard Work</a:t>
            </a:r>
          </a:p>
          <a:p>
            <a:r>
              <a:rPr lang="en-US" dirty="0"/>
              <a:t>Just Practice, Follow My Lead, Get On My List &amp; Read Everything</a:t>
            </a:r>
          </a:p>
          <a:p>
            <a:r>
              <a:rPr lang="en-US" dirty="0"/>
              <a:t>Re-Write My Emails To Become A Master</a:t>
            </a:r>
          </a:p>
          <a:p>
            <a:endParaRPr lang="en-US" dirty="0"/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95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My Daily Routine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Always Seeking Lead Sources</a:t>
            </a:r>
          </a:p>
          <a:p>
            <a:r>
              <a:rPr lang="en-US" dirty="0"/>
              <a:t>Every Week I Look For Top Offers</a:t>
            </a:r>
          </a:p>
          <a:p>
            <a:r>
              <a:rPr lang="en-US" dirty="0"/>
              <a:t>I Write &amp; Schedule A Week’s Worth Of Mailers</a:t>
            </a:r>
          </a:p>
          <a:p>
            <a:r>
              <a:rPr lang="en-US" dirty="0"/>
              <a:t>Then I’m Done! </a:t>
            </a:r>
          </a:p>
          <a:p>
            <a:endParaRPr lang="en-US" dirty="0"/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I Want To Hear From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2076450"/>
            <a:ext cx="10636521" cy="41719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Open A Support Ticket (Fast Response)</a:t>
            </a:r>
          </a:p>
          <a:p>
            <a:r>
              <a:rPr lang="en-US" dirty="0"/>
              <a:t>Email Mail (Slower): </a:t>
            </a:r>
            <a:r>
              <a:rPr lang="en-US" dirty="0">
                <a:solidFill>
                  <a:schemeClr val="accent1"/>
                </a:solidFill>
              </a:rPr>
              <a:t>Luther @ Landroinnercircle.com </a:t>
            </a:r>
          </a:p>
          <a:p>
            <a:r>
              <a:rPr lang="en-US" dirty="0"/>
              <a:t>I Offer Coaching &amp; Personal Training</a:t>
            </a:r>
          </a:p>
          <a:p>
            <a:pPr lvl="1"/>
            <a:r>
              <a:rPr lang="en-US" i="1" dirty="0"/>
              <a:t>Make Your Own Product</a:t>
            </a:r>
          </a:p>
          <a:p>
            <a:pPr lvl="1"/>
            <a:r>
              <a:rPr lang="en-US" i="1" dirty="0"/>
              <a:t>Build Your Own Buyer’s List</a:t>
            </a:r>
          </a:p>
          <a:p>
            <a:pPr lvl="1"/>
            <a:r>
              <a:rPr lang="en-US" i="1" dirty="0"/>
              <a:t>Ghostwrite Products For You </a:t>
            </a:r>
          </a:p>
          <a:p>
            <a:r>
              <a:rPr lang="en-US" dirty="0"/>
              <a:t>Reach Out! </a:t>
            </a:r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2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9B82EB-5023-4DC0-9E07-4C4FFE2E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When To Quit Your Day Job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6ED673-7FF7-4E92-BBED-3915C7914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4" y="2076450"/>
            <a:ext cx="10636521" cy="4171950"/>
          </a:xfrm>
        </p:spPr>
        <p:txBody>
          <a:bodyPr>
            <a:normAutofit lnSpcReduction="10000"/>
          </a:bodyPr>
          <a:lstStyle/>
          <a:p>
            <a:r>
              <a:rPr lang="en-US" dirty="0"/>
              <a:t>When Should You Stop Working A Job?</a:t>
            </a:r>
          </a:p>
          <a:p>
            <a:r>
              <a:rPr lang="en-US" dirty="0"/>
              <a:t>A Very Personal Question </a:t>
            </a:r>
          </a:p>
          <a:p>
            <a:r>
              <a:rPr lang="en-US" dirty="0"/>
              <a:t>You Should Be Earning More Than You Are In Your Day Job</a:t>
            </a:r>
          </a:p>
          <a:p>
            <a:pPr lvl="1"/>
            <a:r>
              <a:rPr lang="en-US" dirty="0"/>
              <a:t>After 30% Reinvestment Into Lead Buying</a:t>
            </a:r>
          </a:p>
          <a:p>
            <a:r>
              <a:rPr lang="en-US" dirty="0"/>
              <a:t>Have 3 to 6 Month Nest Egg / Parachute </a:t>
            </a:r>
          </a:p>
          <a:p>
            <a:pPr lvl="1"/>
            <a:r>
              <a:rPr lang="en-US" dirty="0"/>
              <a:t>0 Debt</a:t>
            </a:r>
          </a:p>
          <a:p>
            <a:pPr lvl="1"/>
            <a:r>
              <a:rPr lang="en-US" dirty="0"/>
              <a:t>3 to 6 Month’s Expenses In The Bank</a:t>
            </a:r>
          </a:p>
          <a:p>
            <a:pPr lvl="1"/>
            <a:endParaRPr lang="en-US" dirty="0"/>
          </a:p>
          <a:p>
            <a:pPr marL="36900" indent="0">
              <a:buNone/>
            </a:pPr>
            <a:endParaRPr lang="en-US" i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0759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text, water, nature, ocean&#10;&#10;Description automatically generated">
            <a:extLst>
              <a:ext uri="{FF2B5EF4-FFF2-40B4-BE49-F238E27FC236}">
                <a16:creationId xmlns:a16="http://schemas.microsoft.com/office/drawing/2014/main" id="{D005A3AF-26C2-40BA-965D-F4456DD4AD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11974" r="8026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9559F60-4CE1-4E2F-86EA-1B60679F1F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0" y="2971800"/>
            <a:ext cx="12192000" cy="91440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b="1" dirty="0"/>
              <a:t>FAQ | Getting Support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689142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This And Why Now?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The New Economy: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More People Working / Shopping From Home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Consumers Seeking Alternative Income</a:t>
            </a:r>
          </a:p>
          <a:p>
            <a:pPr lvl="1"/>
            <a:r>
              <a:rPr lang="en-US" sz="3200" dirty="0">
                <a:solidFill>
                  <a:schemeClr val="accent5">
                    <a:lumMod val="20000"/>
                    <a:lumOff val="80000"/>
                  </a:schemeClr>
                </a:solidFill>
                <a:latin typeface="+mj-lt"/>
                <a:ea typeface="+mj-ea"/>
              </a:rPr>
              <a:t>Old Models Are Dying or Dead</a:t>
            </a:r>
            <a:endParaRPr lang="en-US" sz="280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  <a:p>
            <a:pPr lvl="1"/>
            <a:endParaRPr lang="en-US" sz="3200" dirty="0">
              <a:solidFill>
                <a:schemeClr val="accent5">
                  <a:lumMod val="20000"/>
                  <a:lumOff val="80000"/>
                </a:schemeClr>
              </a:solidFill>
              <a:latin typeface="+mj-lt"/>
              <a:ea typeface="+mj-ea"/>
            </a:endParaRP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00593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FAQ…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3200" dirty="0">
                <a:latin typeface="+mj-lt"/>
                <a:ea typeface="+mj-ea"/>
              </a:rPr>
              <a:t>How Much Do I Need To Spend On Vendors?</a:t>
            </a:r>
          </a:p>
          <a:p>
            <a:r>
              <a:rPr lang="en-US" sz="3200" dirty="0">
                <a:latin typeface="+mj-lt"/>
                <a:ea typeface="+mj-ea"/>
              </a:rPr>
              <a:t>How Much Do I Get Paid?</a:t>
            </a:r>
          </a:p>
          <a:p>
            <a:r>
              <a:rPr lang="en-US" sz="3200" dirty="0">
                <a:latin typeface="+mj-lt"/>
                <a:ea typeface="+mj-ea"/>
              </a:rPr>
              <a:t>Is This Technical Work? </a:t>
            </a:r>
          </a:p>
          <a:p>
            <a:r>
              <a:rPr lang="en-US" sz="3200" dirty="0">
                <a:latin typeface="+mj-lt"/>
                <a:ea typeface="+mj-ea"/>
              </a:rPr>
              <a:t>Can I Outsource This? </a:t>
            </a:r>
          </a:p>
          <a:p>
            <a:r>
              <a:rPr lang="en-US" sz="3200" dirty="0">
                <a:latin typeface="+mj-lt"/>
                <a:ea typeface="+mj-ea"/>
              </a:rPr>
              <a:t>What Products Should I Promote?</a:t>
            </a:r>
          </a:p>
          <a:p>
            <a:r>
              <a:rPr lang="en-US" sz="3200" dirty="0">
                <a:latin typeface="+mj-lt"/>
                <a:ea typeface="+mj-ea"/>
              </a:rPr>
              <a:t>Can I Use Google Advertisements? </a:t>
            </a: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98321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FAQ…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+mj-lt"/>
                <a:ea typeface="+mj-ea"/>
              </a:rPr>
              <a:t>Can I Use Facebook Advertisements?</a:t>
            </a:r>
          </a:p>
          <a:p>
            <a:r>
              <a:rPr lang="en-US" sz="3200" dirty="0">
                <a:latin typeface="+mj-lt"/>
                <a:ea typeface="+mj-ea"/>
              </a:rPr>
              <a:t>Should I Buy An Email List?</a:t>
            </a:r>
          </a:p>
          <a:p>
            <a:r>
              <a:rPr lang="en-US" sz="3200" dirty="0">
                <a:latin typeface="+mj-lt"/>
                <a:ea typeface="+mj-ea"/>
              </a:rPr>
              <a:t>Can I Use Hotmail, Yahoo, or Gmail?</a:t>
            </a:r>
          </a:p>
          <a:p>
            <a:r>
              <a:rPr lang="en-US" sz="3200" dirty="0">
                <a:latin typeface="+mj-lt"/>
                <a:ea typeface="+mj-ea"/>
              </a:rPr>
              <a:t>What Should My Domain Name Be?</a:t>
            </a:r>
          </a:p>
          <a:p>
            <a:r>
              <a:rPr lang="en-US" sz="3200" dirty="0">
                <a:latin typeface="+mj-lt"/>
                <a:ea typeface="+mj-ea"/>
              </a:rPr>
              <a:t>Where Can I Get More Help?</a:t>
            </a: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92331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Get Help…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+mj-lt"/>
                <a:ea typeface="+mj-ea"/>
              </a:rPr>
              <a:t>Show Me You Are Doing The Work</a:t>
            </a:r>
          </a:p>
          <a:p>
            <a:r>
              <a:rPr lang="en-US" sz="3200" dirty="0">
                <a:latin typeface="+mj-lt"/>
                <a:ea typeface="+mj-ea"/>
              </a:rPr>
              <a:t>Present Objections &amp; Challenges</a:t>
            </a:r>
          </a:p>
          <a:p>
            <a:r>
              <a:rPr lang="en-US" sz="3200" dirty="0">
                <a:latin typeface="+mj-lt"/>
                <a:ea typeface="+mj-ea"/>
              </a:rPr>
              <a:t>Support: </a:t>
            </a:r>
            <a:r>
              <a:rPr lang="en-US" sz="3200" dirty="0">
                <a:solidFill>
                  <a:srgbClr val="FFC000"/>
                </a:solidFill>
                <a:latin typeface="+mj-lt"/>
                <a:ea typeface="+mj-ea"/>
              </a:rPr>
              <a:t>support @ landroinnercircle.com</a:t>
            </a:r>
          </a:p>
          <a:p>
            <a:pPr lvl="1"/>
            <a:endParaRPr lang="en-US" sz="3200" dirty="0">
              <a:latin typeface="+mj-lt"/>
              <a:ea typeface="+mj-ea"/>
            </a:endParaRPr>
          </a:p>
          <a:p>
            <a:endParaRPr lang="en-US" sz="3200" dirty="0">
              <a:solidFill>
                <a:srgbClr val="FFC000"/>
              </a:solidFill>
            </a:endParaRP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11695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F57DAD-AC7E-4744-836C-C650285B3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Ask Yourself…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F9538-02B2-4A12-8C29-94F57861ED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3795" y="2686654"/>
            <a:ext cx="10353762" cy="2249102"/>
          </a:xfrm>
        </p:spPr>
        <p:txBody>
          <a:bodyPr>
            <a:normAutofit/>
          </a:bodyPr>
          <a:lstStyle/>
          <a:p>
            <a:pPr marL="36900" indent="0" algn="ctr">
              <a:buNone/>
            </a:pPr>
            <a:r>
              <a:rPr lang="en-US" sz="44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How would your life change once you</a:t>
            </a:r>
            <a:br>
              <a:rPr lang="en-US" sz="44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</a:br>
            <a:r>
              <a:rPr lang="en-US" sz="4400" i="1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</a:rPr>
              <a:t> complete this challenge?</a:t>
            </a:r>
            <a:endParaRPr lang="en-US" sz="4000" i="1" dirty="0"/>
          </a:p>
        </p:txBody>
      </p:sp>
    </p:spTree>
    <p:extLst>
      <p:ext uri="{BB962C8B-B14F-4D97-AF65-F5344CB8AC3E}">
        <p14:creationId xmlns:p14="http://schemas.microsoft.com/office/powerpoint/2010/main" val="217738405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Custom 35">
      <a:dk1>
        <a:sysClr val="windowText" lastClr="000000"/>
      </a:dk1>
      <a:lt1>
        <a:sysClr val="window" lastClr="FFFFFF"/>
      </a:lt1>
      <a:dk2>
        <a:srgbClr val="4E3B30"/>
      </a:dk2>
      <a:lt2>
        <a:srgbClr val="F4EDD8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Custom 4">
      <a:majorFont>
        <a:latin typeface="Goudy Old Style"/>
        <a:ea typeface=""/>
        <a:cs typeface=""/>
      </a:majorFont>
      <a:minorFont>
        <a:latin typeface="Goudy Old Style"/>
        <a:ea typeface=""/>
        <a:cs typeface="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2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ppt/theme/themeOverride3.xml><?xml version="1.0" encoding="utf-8"?>
<a:themeOverride xmlns:a="http://schemas.openxmlformats.org/drawingml/2006/main">
  <a:clrScheme name="Green">
    <a:dk1>
      <a:sysClr val="windowText" lastClr="000000"/>
    </a:dk1>
    <a:lt1>
      <a:sysClr val="window" lastClr="FFFFFF"/>
    </a:lt1>
    <a:dk2>
      <a:srgbClr val="455F51"/>
    </a:dk2>
    <a:lt2>
      <a:srgbClr val="E3DED1"/>
    </a:lt2>
    <a:accent1>
      <a:srgbClr val="549E39"/>
    </a:accent1>
    <a:accent2>
      <a:srgbClr val="8AB833"/>
    </a:accent2>
    <a:accent3>
      <a:srgbClr val="C0CF3A"/>
    </a:accent3>
    <a:accent4>
      <a:srgbClr val="029676"/>
    </a:accent4>
    <a:accent5>
      <a:srgbClr val="4AB5C4"/>
    </a:accent5>
    <a:accent6>
      <a:srgbClr val="0989B1"/>
    </a:accent6>
    <a:hlink>
      <a:srgbClr val="6B9F25"/>
    </a:hlink>
    <a:folHlink>
      <a:srgbClr val="BA6906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4B270AB-C138-415C-897E-3C24487DECF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C4C00F4-06E9-43E3-AD97-88A857CEFA82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0585E981-8C91-4205-A0C3-C991F42B4C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{1938DE52-863F-49B2-B704-129D38722064}tf55705232_win32</Template>
  <TotalTime>2269</TotalTime>
  <Words>2510</Words>
  <Application>Microsoft Office PowerPoint</Application>
  <PresentationFormat>Widescreen</PresentationFormat>
  <Paragraphs>448</Paragraphs>
  <Slides>82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86" baseType="lpstr">
      <vt:lpstr>Calibri</vt:lpstr>
      <vt:lpstr>Goudy Old Style</vt:lpstr>
      <vt:lpstr>Wingdings 2</vt:lpstr>
      <vt:lpstr>SlateVTI</vt:lpstr>
      <vt:lpstr>The $10k in 30 Days Challenge</vt:lpstr>
      <vt:lpstr>Welcome To The Challenge!</vt:lpstr>
      <vt:lpstr>Summary</vt:lpstr>
      <vt:lpstr>Personal Milestones…</vt:lpstr>
      <vt:lpstr>Make The Commitment…</vt:lpstr>
      <vt:lpstr>Why This And Why Now? </vt:lpstr>
      <vt:lpstr>Why This And Why Now? </vt:lpstr>
      <vt:lpstr>Why This And Why Now? </vt:lpstr>
      <vt:lpstr>Ask Yourself…</vt:lpstr>
      <vt:lpstr>What You Can Expect…</vt:lpstr>
      <vt:lpstr>The 10k In 30 Days  Challenge Overview</vt:lpstr>
      <vt:lpstr>Big Picture…</vt:lpstr>
      <vt:lpstr>Foundations…</vt:lpstr>
      <vt:lpstr>What I Will Teach You…</vt:lpstr>
      <vt:lpstr>Great Example…</vt:lpstr>
      <vt:lpstr>Massive Benefit…</vt:lpstr>
      <vt:lpstr>This Plan Is Superior…</vt:lpstr>
      <vt:lpstr>Done For You Package…</vt:lpstr>
      <vt:lpstr>Using The Earnings Calculator</vt:lpstr>
      <vt:lpstr>Earnings Calculator…</vt:lpstr>
      <vt:lpstr>Earnings Calculator…</vt:lpstr>
      <vt:lpstr>With The Right Leads:</vt:lpstr>
      <vt:lpstr>PowerPoint Presentation</vt:lpstr>
      <vt:lpstr>Setting It All Up</vt:lpstr>
      <vt:lpstr>Things You Will Need:</vt:lpstr>
      <vt:lpstr>Getting Started With $0.00*</vt:lpstr>
      <vt:lpstr>Picking Your Niche</vt:lpstr>
      <vt:lpstr>Affiliate Accounts</vt:lpstr>
      <vt:lpstr>PowerPoint Presentation</vt:lpstr>
      <vt:lpstr>Picking Money Making Offers</vt:lpstr>
      <vt:lpstr>Picking Winners</vt:lpstr>
      <vt:lpstr>Winning Criteria</vt:lpstr>
      <vt:lpstr>Cold Traffic Converting</vt:lpstr>
      <vt:lpstr>WarriorPlus.com</vt:lpstr>
      <vt:lpstr>JVzoo.com</vt:lpstr>
      <vt:lpstr>Clickbank.com</vt:lpstr>
      <vt:lpstr>CPA Networks</vt:lpstr>
      <vt:lpstr>Getting Luther Approval</vt:lpstr>
      <vt:lpstr>Getting Affiliate Approval</vt:lpstr>
      <vt:lpstr>Build Relationships With Vendors</vt:lpstr>
      <vt:lpstr>Don’t:</vt:lpstr>
      <vt:lpstr>Don’t:</vt:lpstr>
      <vt:lpstr>Creating Landing Pages Fast</vt:lpstr>
      <vt:lpstr>Building Lead Capture Pages</vt:lpstr>
      <vt:lpstr>PowerPoint Presentation</vt:lpstr>
      <vt:lpstr>All The Traffic You’ll Ever Need…</vt:lpstr>
      <vt:lpstr>Traffic For Beginners</vt:lpstr>
      <vt:lpstr>Facebook Group Traffic</vt:lpstr>
      <vt:lpstr>Launch Jacking</vt:lpstr>
      <vt:lpstr>Launch Jacking</vt:lpstr>
      <vt:lpstr>Launch Jacking</vt:lpstr>
      <vt:lpstr>Backdoor The Offer</vt:lpstr>
      <vt:lpstr>Backdoor The Offer</vt:lpstr>
      <vt:lpstr>Traffic For The Advanced</vt:lpstr>
      <vt:lpstr>Become A Seller</vt:lpstr>
      <vt:lpstr>Mr. Mark Haydin Traffic</vt:lpstr>
      <vt:lpstr>Udimi.com</vt:lpstr>
      <vt:lpstr>Bing Ads</vt:lpstr>
      <vt:lpstr>Getting $1,000 In Free Leads</vt:lpstr>
      <vt:lpstr>Setting Up Your Mailings</vt:lpstr>
      <vt:lpstr>PowerPoint Presentation</vt:lpstr>
      <vt:lpstr>PowerPoint Presentation</vt:lpstr>
      <vt:lpstr>Writing Emails That Make Money</vt:lpstr>
      <vt:lpstr>My Proven Email Formula</vt:lpstr>
      <vt:lpstr>My Proven Email Formula</vt:lpstr>
      <vt:lpstr>My Proven Email Formula</vt:lpstr>
      <vt:lpstr>My Proven Email Formula</vt:lpstr>
      <vt:lpstr>Writing Emails</vt:lpstr>
      <vt:lpstr>Subject Lines</vt:lpstr>
      <vt:lpstr>Benefit Driven Emails</vt:lpstr>
      <vt:lpstr>Links &amp; Calls To Action</vt:lpstr>
      <vt:lpstr>Auto Responders</vt:lpstr>
      <vt:lpstr>Observe &amp; Improve</vt:lpstr>
      <vt:lpstr>Going Beyond $10,000…</vt:lpstr>
      <vt:lpstr>Follow My Blueprint</vt:lpstr>
      <vt:lpstr>My Daily Routine</vt:lpstr>
      <vt:lpstr>I Want To Hear From You</vt:lpstr>
      <vt:lpstr>When To Quit Your Day Job</vt:lpstr>
      <vt:lpstr>FAQ | Getting Support</vt:lpstr>
      <vt:lpstr>FAQ…</vt:lpstr>
      <vt:lpstr>FAQ…</vt:lpstr>
      <vt:lpstr>Get Help…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 Sales Funnels</dc:title>
  <dc:creator>LL</dc:creator>
  <cp:lastModifiedBy>LL</cp:lastModifiedBy>
  <cp:revision>48</cp:revision>
  <dcterms:created xsi:type="dcterms:W3CDTF">2021-11-23T20:25:27Z</dcterms:created>
  <dcterms:modified xsi:type="dcterms:W3CDTF">2021-12-21T01:31:35Z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